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75" r:id="rId3"/>
    <p:sldId id="337" r:id="rId4"/>
    <p:sldId id="324" r:id="rId5"/>
    <p:sldId id="336" r:id="rId6"/>
    <p:sldId id="307" r:id="rId7"/>
    <p:sldId id="330" r:id="rId8"/>
    <p:sldId id="326" r:id="rId9"/>
    <p:sldId id="331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лерий Матоха" initials="ВМ" lastIdx="5" clrIdx="0">
    <p:extLst>
      <p:ext uri="{19B8F6BF-5375-455C-9EA6-DF929625EA0E}">
        <p15:presenceInfo xmlns:p15="http://schemas.microsoft.com/office/powerpoint/2012/main" userId="S::valery.matokha@bbv.by::404adb53-3f24-425d-aa3d-d9503d1b62d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A350"/>
    <a:srgbClr val="F09609"/>
    <a:srgbClr val="9A57CD"/>
    <a:srgbClr val="FFD9D9"/>
    <a:srgbClr val="4D4D4D"/>
    <a:srgbClr val="5F5F5F"/>
    <a:srgbClr val="777777"/>
    <a:srgbClr val="00FF00"/>
    <a:srgbClr val="CC4753"/>
    <a:srgbClr val="6CA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723" autoAdjust="0"/>
  </p:normalViewPr>
  <p:slideViewPr>
    <p:cSldViewPr snapToGrid="0">
      <p:cViewPr varScale="1">
        <p:scale>
          <a:sx n="121" d="100"/>
          <a:sy n="121" d="100"/>
        </p:scale>
        <p:origin x="46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D5E10-7878-4B65-BB2A-9F71D17FA780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5F4D7-414D-4293-AD8F-68CE9BB17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69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8DB6F-AB1B-415F-BF9C-3E6485350723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61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EA16-EAAC-4F1E-B7EC-C3104E530734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9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E31EC-34FC-40D0-A3D7-10501312D0D1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5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132AE-8256-4B73-A64D-E29ABA7D9471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082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099B-53AE-4825-A39F-FF9D7F051B8B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450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4812C-293D-4E70-87EF-7263F3115D70}" type="datetime1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5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9658-9275-4AAC-9502-41988CF9E97D}" type="datetime1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505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58DB3-83B3-4689-8D25-99272E40324E}" type="datetime1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79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6416B-06EE-4F49-8A12-361B483E208A}" type="datetime1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82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3880-7C66-440D-95A6-7AFDECABE974}" type="datetime1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6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21A2-19F0-4A48-B06F-E2036B68C695}" type="datetime1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54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10B18-4152-4AB2-9E04-A19528CDC76A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C84DB-F4CA-4815-9D2D-96DA493C1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99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gif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208000" y="4708503"/>
            <a:ext cx="7776000" cy="669912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ГИС «Электронный знак»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8000" y="3261840"/>
            <a:ext cx="77760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Государственная информационная система маркировки</a:t>
            </a:r>
            <a:r>
              <a:rPr lang="en-US" sz="24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4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товаров унифицированными контрольными знаками или средствами идентификации Республики Беларусь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FB58E3-0F9F-419C-9A3F-83BBF4A84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388" y="926885"/>
            <a:ext cx="2087225" cy="2088622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671C7F-FF10-4A62-BB55-D7EA5BA2E0A3}"/>
              </a:ext>
            </a:extLst>
          </p:cNvPr>
          <p:cNvCxnSpPr>
            <a:cxnSpLocks/>
          </p:cNvCxnSpPr>
          <p:nvPr/>
        </p:nvCxnSpPr>
        <p:spPr>
          <a:xfrm>
            <a:off x="2208000" y="4592479"/>
            <a:ext cx="7776000" cy="0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220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87C967-71BE-3241-9CF2-B98BF11B3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903" y="2034540"/>
            <a:ext cx="2788920" cy="2788920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 noChangeAspect="1"/>
          </p:cNvSpPr>
          <p:nvPr/>
        </p:nvSpPr>
        <p:spPr>
          <a:xfrm>
            <a:off x="445950" y="2060288"/>
            <a:ext cx="4140000" cy="6134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+mn-lt"/>
              </a:rPr>
              <a:t>Спасибо за внимание!</a:t>
            </a:r>
          </a:p>
        </p:txBody>
      </p: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V="1">
            <a:off x="540543" y="2673735"/>
            <a:ext cx="3960000" cy="21918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A37B95A-1A41-41D0-B079-642FDB8B21B1}"/>
              </a:ext>
            </a:extLst>
          </p:cNvPr>
          <p:cNvGrpSpPr/>
          <p:nvPr/>
        </p:nvGrpSpPr>
        <p:grpSpPr>
          <a:xfrm>
            <a:off x="484601" y="4351727"/>
            <a:ext cx="5387576" cy="2056702"/>
            <a:chOff x="484601" y="4351727"/>
            <a:chExt cx="5387576" cy="2056702"/>
          </a:xfrm>
        </p:grpSpPr>
        <p:sp>
          <p:nvSpPr>
            <p:cNvPr id="8" name="Заголовок 5">
              <a:extLst>
                <a:ext uri="{FF2B5EF4-FFF2-40B4-BE49-F238E27FC236}">
                  <a16:creationId xmlns:a16="http://schemas.microsoft.com/office/drawing/2014/main" id="{3EB1969B-9515-47EA-AB6D-1AA98DAC1560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6118125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dirty="0"/>
                <a:t>www.youtube.com/c/belblank_it</a:t>
              </a:r>
              <a:endParaRPr lang="ru-RU" sz="1800" dirty="0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84A4FDE-A986-4F7A-A6D7-CE9E486EF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451" y="6115821"/>
              <a:ext cx="292608" cy="292608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E2AC42E-F114-4C93-A94F-F5E19D814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451" y="5820985"/>
              <a:ext cx="292608" cy="292608"/>
            </a:xfrm>
            <a:prstGeom prst="rect">
              <a:avLst/>
            </a:prstGeom>
          </p:spPr>
        </p:pic>
        <p:sp>
          <p:nvSpPr>
            <p:cNvPr id="16" name="Заголовок 5">
              <a:extLst>
                <a:ext uri="{FF2B5EF4-FFF2-40B4-BE49-F238E27FC236}">
                  <a16:creationId xmlns:a16="http://schemas.microsoft.com/office/drawing/2014/main" id="{1CC8B998-FD3C-4A2C-861A-512EDB79A038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5823289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dirty="0"/>
                <a:t>t.me/</a:t>
              </a:r>
              <a:r>
                <a:rPr lang="en-US" sz="1800" dirty="0" err="1"/>
                <a:t>datamarkby</a:t>
              </a:r>
              <a:endParaRPr lang="ru-RU" sz="1800" dirty="0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7EDE562-478D-42F1-8D22-1F6837FDB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431" y="4640292"/>
              <a:ext cx="292649" cy="292649"/>
            </a:xfrm>
            <a:prstGeom prst="rect">
              <a:avLst/>
            </a:prstGeom>
          </p:spPr>
        </p:pic>
        <p:sp>
          <p:nvSpPr>
            <p:cNvPr id="17" name="Заголовок 5">
              <a:extLst>
                <a:ext uri="{FF2B5EF4-FFF2-40B4-BE49-F238E27FC236}">
                  <a16:creationId xmlns:a16="http://schemas.microsoft.com/office/drawing/2014/main" id="{6653EBDB-4140-409D-BC24-3529CEE74290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4642616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800" dirty="0"/>
                <a:t>г. Минск, ул. </a:t>
              </a:r>
              <a:r>
                <a:rPr lang="ru-RU" sz="1800" dirty="0" err="1"/>
                <a:t>Кнорина</a:t>
              </a:r>
              <a:r>
                <a:rPr lang="ru-RU" sz="1800" dirty="0"/>
                <a:t>, 17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3BA727FC-7117-482A-BAF5-D850F66D9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431" y="4935567"/>
              <a:ext cx="292649" cy="292649"/>
            </a:xfrm>
            <a:prstGeom prst="rect">
              <a:avLst/>
            </a:prstGeom>
          </p:spPr>
        </p:pic>
        <p:sp>
          <p:nvSpPr>
            <p:cNvPr id="20" name="Заголовок 5">
              <a:extLst>
                <a:ext uri="{FF2B5EF4-FFF2-40B4-BE49-F238E27FC236}">
                  <a16:creationId xmlns:a16="http://schemas.microsoft.com/office/drawing/2014/main" id="{D8A557C7-FC66-4EF0-962E-C6302826F50E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4938374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800" dirty="0"/>
                <a:t>+375 (44) 566 18 77, +375 (</a:t>
              </a:r>
              <a:r>
                <a:rPr lang="en-US" sz="1800" dirty="0"/>
                <a:t>29</a:t>
              </a:r>
              <a:r>
                <a:rPr lang="ru-RU" sz="1800" dirty="0"/>
                <a:t>) </a:t>
              </a:r>
              <a:r>
                <a:rPr lang="en-US" sz="1800" dirty="0"/>
                <a:t>644 99 05</a:t>
              </a:r>
              <a:endParaRPr lang="ru-RU" sz="1800" dirty="0"/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021271A6-20AD-443D-A10F-CB51A8A03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431" y="5232003"/>
              <a:ext cx="292649" cy="292649"/>
            </a:xfrm>
            <a:prstGeom prst="rect">
              <a:avLst/>
            </a:prstGeom>
          </p:spPr>
        </p:pic>
        <p:sp>
          <p:nvSpPr>
            <p:cNvPr id="23" name="Заголовок 5">
              <a:extLst>
                <a:ext uri="{FF2B5EF4-FFF2-40B4-BE49-F238E27FC236}">
                  <a16:creationId xmlns:a16="http://schemas.microsoft.com/office/drawing/2014/main" id="{5E4FB30F-91E6-4D09-A5EA-283BF46B60FA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5234810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dirty="0"/>
                <a:t>support@datamark.by</a:t>
              </a:r>
            </a:p>
          </p:txBody>
        </p:sp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40C720E2-8C9A-4515-A39C-D1540B186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601" y="5599351"/>
              <a:ext cx="382884" cy="154783"/>
            </a:xfrm>
            <a:prstGeom prst="rect">
              <a:avLst/>
            </a:prstGeom>
          </p:spPr>
        </p:pic>
        <p:sp>
          <p:nvSpPr>
            <p:cNvPr id="32" name="Заголовок 5">
              <a:extLst>
                <a:ext uri="{FF2B5EF4-FFF2-40B4-BE49-F238E27FC236}">
                  <a16:creationId xmlns:a16="http://schemas.microsoft.com/office/drawing/2014/main" id="{DBA44FC8-0510-435B-9779-B90668112423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5532743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dirty="0"/>
                <a:t>www.datamark.by</a:t>
              </a:r>
              <a:endParaRPr lang="ru-RU" sz="1800" dirty="0"/>
            </a:p>
          </p:txBody>
        </p:sp>
        <p:sp>
          <p:nvSpPr>
            <p:cNvPr id="33" name="Заголовок 5">
              <a:extLst>
                <a:ext uri="{FF2B5EF4-FFF2-40B4-BE49-F238E27FC236}">
                  <a16:creationId xmlns:a16="http://schemas.microsoft.com/office/drawing/2014/main" id="{594DC1EA-F1C0-419D-8F16-2CD02A6AE213}"/>
                </a:ext>
              </a:extLst>
            </p:cNvPr>
            <p:cNvSpPr txBox="1">
              <a:spLocks/>
            </p:cNvSpPr>
            <p:nvPr/>
          </p:nvSpPr>
          <p:spPr>
            <a:xfrm>
              <a:off x="832177" y="4351727"/>
              <a:ext cx="5040000" cy="288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800" b="1" dirty="0">
                  <a:latin typeface="+mn-lt"/>
                </a:rPr>
                <a:t>РУП «Издательство «Белбланкавыд»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571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24000" y="2009775"/>
            <a:ext cx="9144000" cy="1419226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43A350"/>
                </a:solidFill>
                <a:latin typeface="+mn-lt"/>
              </a:rPr>
              <a:t>АГРЕГИРОВАНИЕ</a:t>
            </a:r>
            <a:br>
              <a:rPr lang="ru-RU" sz="4800" b="1" dirty="0">
                <a:solidFill>
                  <a:srgbClr val="43A350"/>
                </a:solidFill>
                <a:latin typeface="+mn-lt"/>
              </a:rPr>
            </a:br>
            <a:r>
              <a:rPr lang="ru-RU" sz="4800" b="1" dirty="0">
                <a:solidFill>
                  <a:srgbClr val="43A350"/>
                </a:solidFill>
                <a:latin typeface="+mn-lt"/>
              </a:rPr>
              <a:t>МАРКИРОВАННЫХ ТОВАРОВ</a:t>
            </a:r>
          </a:p>
        </p:txBody>
      </p:sp>
      <p:pic>
        <p:nvPicPr>
          <p:cNvPr id="1026" name="Picture 2" descr="https://datamark.by/wp-content/uploads/2020/02/Logo_datamark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439486"/>
            <a:ext cx="2793143" cy="99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29051" y="339779"/>
            <a:ext cx="7867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Государственная информационная система маркировки</a:t>
            </a:r>
            <a:r>
              <a:rPr lang="en-US" sz="24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4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товаров унифицированными контрольными знаками или средствами идентификации Республики Беларусь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3657600" y="339779"/>
            <a:ext cx="19050" cy="1200329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/>
          </p:cNvSpPr>
          <p:nvPr/>
        </p:nvSpPr>
        <p:spPr>
          <a:xfrm>
            <a:off x="3919538" y="6283541"/>
            <a:ext cx="4352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РУП «Издательство «Белбланкавыд»,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9209D6-C359-BAFB-4D34-79CB083ECAAE}"/>
              </a:ext>
            </a:extLst>
          </p:cNvPr>
          <p:cNvSpPr txBox="1"/>
          <p:nvPr/>
        </p:nvSpPr>
        <p:spPr>
          <a:xfrm>
            <a:off x="608308" y="3588690"/>
            <a:ext cx="10941804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Рекомендации субъектам хозяйствования (участникам оборота товаров),</a:t>
            </a:r>
            <a:b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осуществляющим комплектацию маркированных товаров</a:t>
            </a:r>
            <a:b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торговые и транспортно-логистические единицы</a:t>
            </a:r>
            <a:b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передачу сведений об агрегировании в ГИС «Электронный знак»</a:t>
            </a:r>
          </a:p>
        </p:txBody>
      </p:sp>
    </p:spTree>
    <p:extLst>
      <p:ext uri="{BB962C8B-B14F-4D97-AF65-F5344CB8AC3E}">
        <p14:creationId xmlns:p14="http://schemas.microsoft.com/office/powerpoint/2010/main" val="158223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6D882B-B550-D597-402B-E8CBE3FBB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669E6220-F78D-F697-5FC3-4281CA892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182036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BFC8188-1C64-BDD8-C99E-AD9B9340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57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Типы упаковок (агрегатов)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9CF785F-3F0A-1E09-88AE-A4F1F4AB60D9}"/>
              </a:ext>
            </a:extLst>
          </p:cNvPr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>
            <a:extLst>
              <a:ext uri="{FF2B5EF4-FFF2-40B4-BE49-F238E27FC236}">
                <a16:creationId xmlns:a16="http://schemas.microsoft.com/office/drawing/2014/main" id="{1AE2CC8C-5DC7-D522-1DBC-BEC434391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3</a:t>
            </a:fld>
            <a:endParaRPr lang="ru-RU" sz="16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4E7DBA-9E26-3949-D6BD-7C1B426EF683}"/>
              </a:ext>
            </a:extLst>
          </p:cNvPr>
          <p:cNvSpPr txBox="1"/>
          <p:nvPr/>
        </p:nvSpPr>
        <p:spPr>
          <a:xfrm>
            <a:off x="215026" y="2242543"/>
            <a:ext cx="2977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 составе упаковки содержатся только 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товары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одного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GTIN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Товары имеют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одинаковые характеристики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300" b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(дата выпуска, срок годности, номер партии и т.д.)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Может быть использована как для агрегации </a:t>
            </a:r>
            <a:r>
              <a:rPr lang="en-US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1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-го уровня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(короб, «спайка», пакет и т.д.), так и для агрегации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2-го и последующих уровней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(поддон, паллета и т.д.)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1919FA-37BF-F417-7246-AFD64CD897A3}"/>
              </a:ext>
            </a:extLst>
          </p:cNvPr>
          <p:cNvSpPr txBox="1"/>
          <p:nvPr/>
        </p:nvSpPr>
        <p:spPr>
          <a:xfrm>
            <a:off x="3279052" y="2242543"/>
            <a:ext cx="2977155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 составе упаковки могут содержаться товары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разных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GTIN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, но в пределах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одной товарной группы</a:t>
            </a:r>
            <a:endParaRPr lang="ru-RU" sz="1300" b="1" i="1" u="none" strike="noStrike" baseline="0" dirty="0">
              <a:solidFill>
                <a:srgbClr val="43A350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Рекомендуется использовать для формирования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сборных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агрегатов (поддон, паллета и т.д.), а также в качестве агрегата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транспортно-логистической единицы в целом</a:t>
            </a:r>
            <a:endParaRPr lang="ru-RU" sz="13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BD7102-A510-3F9E-5114-3FE6905D4377}"/>
              </a:ext>
            </a:extLst>
          </p:cNvPr>
          <p:cNvSpPr txBox="1">
            <a:spLocks/>
          </p:cNvSpPr>
          <p:nvPr/>
        </p:nvSpPr>
        <p:spPr>
          <a:xfrm>
            <a:off x="343257" y="5400463"/>
            <a:ext cx="512335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rgbClr val="43A350"/>
                </a:solidFill>
                <a:cs typeface="Calibri Light" panose="020F0302020204030204" pitchFamily="34" charset="0"/>
              </a:rPr>
              <a:t>*</a:t>
            </a:r>
            <a:r>
              <a:rPr lang="ru-RU" sz="13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– в соответствии с Решением Коллегии ЕЭК от 15.11.2022 № 173, коды агрегации могут применяться для указания</a:t>
            </a:r>
            <a:r>
              <a:rPr lang="en-US" sz="13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3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в декларации</a:t>
            </a:r>
            <a:br>
              <a:rPr lang="en-US" sz="1300" i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sz="13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на товары при осуществлении таможенных процедур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9F52C2-317A-72B4-2A74-CDA855A2E193}"/>
              </a:ext>
            </a:extLst>
          </p:cNvPr>
          <p:cNvSpPr txBox="1"/>
          <p:nvPr/>
        </p:nvSpPr>
        <p:spPr>
          <a:xfrm>
            <a:off x="6217021" y="2242543"/>
            <a:ext cx="29771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 составе упаковки содержатся только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однородные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товары</a:t>
            </a:r>
            <a:endParaRPr lang="ru-RU" sz="13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М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ожет быть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реализована</a:t>
            </a: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потребителю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целиком</a:t>
            </a:r>
            <a:endParaRPr lang="ru-RU" sz="13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Может быть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расформирована</a:t>
            </a:r>
            <a:b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 целях реализации вложенных</a:t>
            </a:r>
            <a:b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 нее товаров по отдельности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Идентифицируется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кодом маркировки (КМ) групповой упаковки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latin typeface="Calibri" panose="020F0502020204030204" pitchFamily="34" charset="0"/>
              </a:rPr>
              <a:t>Содержит только </a:t>
            </a:r>
            <a:r>
              <a:rPr lang="ru-RU" sz="1300" b="1" i="1" u="none" strike="noStrike" baseline="0" dirty="0">
                <a:solidFill>
                  <a:srgbClr val="43A350"/>
                </a:solidFill>
                <a:latin typeface="Calibri" panose="020F0502020204030204" pitchFamily="34" charset="0"/>
              </a:rPr>
              <a:t>один уровень вложенности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5DE7E5-99DE-CC47-EDD5-F84012A12884}"/>
              </a:ext>
            </a:extLst>
          </p:cNvPr>
          <p:cNvSpPr txBox="1"/>
          <p:nvPr/>
        </p:nvSpPr>
        <p:spPr>
          <a:xfrm>
            <a:off x="9104631" y="2242543"/>
            <a:ext cx="299179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В составе упаковки содержатся 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либо товары (в том числе</a:t>
            </a:r>
            <a:b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с разным </a:t>
            </a: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</a:rPr>
              <a:t>GTIN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, но в пределах</a:t>
            </a:r>
            <a:r>
              <a:rPr lang="en-US" sz="13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одной товарной группы), либо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упаковки меньшего размера (низшего уровня) 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Применяется для целей хранения и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перемещения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 маркированных товаров</a:t>
            </a:r>
          </a:p>
          <a:p>
            <a:pPr marL="285750" indent="-285750" algn="just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Идентифицируется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кодом агрегации (кодом идентификации транспортной упаковки (КИТУ)* </a:t>
            </a: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– уникальным идентификатором транспортной упаковки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0000"/>
                </a:solidFill>
                <a:latin typeface="Calibri" panose="020F0502020204030204" pitchFamily="34" charset="0"/>
              </a:rPr>
              <a:t>Может содержать </a:t>
            </a:r>
            <a:r>
              <a:rPr lang="ru-RU" sz="1300" b="1" i="1" dirty="0">
                <a:solidFill>
                  <a:srgbClr val="43A350"/>
                </a:solidFill>
                <a:latin typeface="Calibri" panose="020F0502020204030204" pitchFamily="34" charset="0"/>
              </a:rPr>
              <a:t>несколько уровней вложенности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E992202-E174-5356-2981-016F8FAAA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791" y="1050998"/>
            <a:ext cx="5947228" cy="11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0C297803-24B5-ECE1-3E57-8F23A60F0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46" y="1019228"/>
            <a:ext cx="5924545" cy="12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836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линия, снимок экрана, шаблон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E7F7C77-E6FE-438B-A1A4-489EDA43D39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715" y="4632779"/>
            <a:ext cx="3125038" cy="455545"/>
          </a:xfrm>
          <a:prstGeom prst="rect">
            <a:avLst/>
          </a:prstGeom>
        </p:spPr>
      </p:pic>
      <p:pic>
        <p:nvPicPr>
          <p:cNvPr id="65" name="Рисунок 64" descr="Изображение выглядит как прямоугольный, шаблон, Прямоугольник, Симметр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DE6DB1C-B181-83F2-498C-2A9C50BB3B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141" y="5373371"/>
            <a:ext cx="398946" cy="3989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47145" y="1514717"/>
            <a:ext cx="77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43A350"/>
                </a:solidFill>
              </a:rPr>
              <a:t>«Спайка»</a:t>
            </a:r>
            <a:br>
              <a:rPr lang="ru-RU" b="1" dirty="0">
                <a:solidFill>
                  <a:srgbClr val="43A350"/>
                </a:solidFill>
              </a:rPr>
            </a:br>
            <a:r>
              <a:rPr lang="ru-RU" dirty="0">
                <a:latin typeface="+mj-lt"/>
              </a:rPr>
              <a:t>1-й (начальный) уровень</a:t>
            </a:r>
            <a:endParaRPr lang="ru-RU" b="1" dirty="0">
              <a:latin typeface="+mj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6000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Агрегирование</a:t>
            </a:r>
            <a:r>
              <a:rPr lang="en-US" sz="3200" b="1" dirty="0">
                <a:latin typeface="+mn-lt"/>
              </a:rPr>
              <a:t> </a:t>
            </a:r>
            <a:r>
              <a:rPr lang="ru-RU" sz="3200" b="1" dirty="0">
                <a:latin typeface="+mn-lt"/>
              </a:rPr>
              <a:t>маркированных товаров. </a:t>
            </a:r>
            <a:r>
              <a:rPr lang="ru-RU" sz="3200" b="1" dirty="0">
                <a:solidFill>
                  <a:srgbClr val="43A350"/>
                </a:solidFill>
                <a:latin typeface="+mn-lt"/>
              </a:rPr>
              <a:t>Уровень 1</a:t>
            </a:r>
          </a:p>
        </p:txBody>
      </p: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4</a:t>
            </a:fld>
            <a:endParaRPr lang="ru-RU" sz="1600" dirty="0">
              <a:latin typeface="+mj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F3D8EF-5254-4F8A-A360-CC8D97D10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114" y="2155316"/>
            <a:ext cx="2169345" cy="14462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6400" y="877579"/>
            <a:ext cx="3328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43A350"/>
                </a:solidFill>
              </a:rPr>
              <a:t>Маркированный товар</a:t>
            </a:r>
            <a:br>
              <a:rPr lang="ru-RU" b="1" dirty="0">
                <a:solidFill>
                  <a:srgbClr val="43A350"/>
                </a:solidFill>
              </a:rPr>
            </a:br>
            <a:r>
              <a:rPr lang="ru-RU" dirty="0">
                <a:latin typeface="+mj-lt"/>
              </a:rPr>
              <a:t>Индивидуальная упаковка,</a:t>
            </a:r>
            <a:br>
              <a:rPr lang="ru-RU" dirty="0">
                <a:latin typeface="+mj-lt"/>
              </a:rPr>
            </a:br>
            <a:r>
              <a:rPr lang="ru-RU" dirty="0">
                <a:latin typeface="+mj-lt"/>
              </a:rPr>
              <a:t>единица (экземпляр) товара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8AEE59-A591-A50B-F93F-ECB947B5D682}"/>
              </a:ext>
            </a:extLst>
          </p:cNvPr>
          <p:cNvSpPr txBox="1"/>
          <p:nvPr/>
        </p:nvSpPr>
        <p:spPr>
          <a:xfrm>
            <a:off x="336000" y="4928012"/>
            <a:ext cx="3958236" cy="134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400" i="1" dirty="0">
                <a:latin typeface="+mj-lt"/>
              </a:rPr>
              <a:t>GTIN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b="1" i="1" dirty="0">
                <a:latin typeface="+mj-lt"/>
              </a:rPr>
              <a:t>товара</a:t>
            </a:r>
            <a:r>
              <a:rPr lang="ru-RU" sz="1400" i="1" dirty="0">
                <a:latin typeface="+mj-lt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 Narrow" panose="020B0606020202030204" pitchFamily="34" charset="0"/>
              </a:rPr>
              <a:t>048102680</a:t>
            </a:r>
            <a:r>
              <a:rPr lang="ru-RU" sz="1400" b="1" dirty="0">
                <a:latin typeface="Arial Narrow" panose="020B0606020202030204" pitchFamily="34" charset="0"/>
              </a:rPr>
              <a:t>31090</a:t>
            </a:r>
            <a:r>
              <a:rPr lang="en-US" sz="1400" i="1" dirty="0"/>
              <a:t> – </a:t>
            </a:r>
            <a:r>
              <a:rPr lang="ru-RU" sz="1400" i="1" dirty="0"/>
              <a:t>Йогурт 2 %, бут. 120 г</a:t>
            </a:r>
            <a:endParaRPr lang="en-US" sz="1400" i="1" dirty="0"/>
          </a:p>
          <a:p>
            <a:pPr>
              <a:spcAft>
                <a:spcPts val="400"/>
              </a:spcAft>
            </a:pPr>
            <a:r>
              <a:rPr lang="en-US" sz="1400" i="1" dirty="0">
                <a:latin typeface="+mj-lt"/>
              </a:rPr>
              <a:t>GTIN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b="1" i="1" dirty="0">
                <a:latin typeface="+mj-lt"/>
              </a:rPr>
              <a:t>групповой упаковки</a:t>
            </a:r>
            <a:r>
              <a:rPr lang="ru-RU" sz="1400" i="1" dirty="0">
                <a:latin typeface="+mj-lt"/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ru-RU" sz="1400" dirty="0">
                <a:latin typeface="Arial Narrow" panose="020B0606020202030204" pitchFamily="34" charset="0"/>
              </a:rPr>
              <a:t>048102680</a:t>
            </a:r>
            <a:r>
              <a:rPr lang="ru-RU" sz="1400" b="1" dirty="0">
                <a:solidFill>
                  <a:srgbClr val="F09609"/>
                </a:solidFill>
                <a:latin typeface="Arial Narrow" panose="020B0606020202030204" pitchFamily="34" charset="0"/>
              </a:rPr>
              <a:t>59940</a:t>
            </a:r>
            <a:r>
              <a:rPr lang="en-US" sz="1400" i="1" dirty="0"/>
              <a:t> – </a:t>
            </a:r>
            <a:r>
              <a:rPr lang="ru-RU" sz="1400" i="1" dirty="0"/>
              <a:t>Йогурт 2 %, бут. 120 г</a:t>
            </a:r>
            <a:br>
              <a:rPr lang="ru-RU" sz="1400" i="1" dirty="0"/>
            </a:br>
            <a:r>
              <a:rPr lang="ru-RU" sz="1400" b="1" i="1" dirty="0">
                <a:solidFill>
                  <a:schemeClr val="accent5"/>
                </a:solidFill>
              </a:rPr>
              <a:t>× 12 шт. (групп. </a:t>
            </a:r>
            <a:r>
              <a:rPr lang="ru-RU" sz="1400" b="1" i="1" dirty="0" err="1">
                <a:solidFill>
                  <a:schemeClr val="accent5"/>
                </a:solidFill>
              </a:rPr>
              <a:t>уп</a:t>
            </a:r>
            <a:r>
              <a:rPr lang="ru-RU" sz="1400" b="1" i="1" dirty="0">
                <a:solidFill>
                  <a:schemeClr val="accent5"/>
                </a:solidFill>
              </a:rPr>
              <a:t>., </a:t>
            </a:r>
            <a:r>
              <a:rPr lang="en-US" sz="1400" b="1" i="1" dirty="0">
                <a:solidFill>
                  <a:schemeClr val="accent5"/>
                </a:solidFill>
              </a:rPr>
              <a:t>1440</a:t>
            </a:r>
            <a:r>
              <a:rPr lang="ru-RU" sz="1400" b="1" i="1" dirty="0">
                <a:solidFill>
                  <a:schemeClr val="accent5"/>
                </a:solidFill>
              </a:rPr>
              <a:t> г)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B4AEBD-9FFA-D22F-F0B5-E0E7E3EEDD38}"/>
              </a:ext>
            </a:extLst>
          </p:cNvPr>
          <p:cNvSpPr txBox="1"/>
          <p:nvPr/>
        </p:nvSpPr>
        <p:spPr>
          <a:xfrm>
            <a:off x="432112" y="1865154"/>
            <a:ext cx="3328714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300"/>
              </a:spcAft>
            </a:pPr>
            <a:r>
              <a:rPr lang="ru-RU" sz="1400" i="1" dirty="0">
                <a:latin typeface="+mj-lt"/>
              </a:rPr>
              <a:t>Код маркировки </a:t>
            </a:r>
            <a:r>
              <a:rPr lang="ru-RU" sz="1400" b="1" i="1" dirty="0">
                <a:latin typeface="+mj-lt"/>
              </a:rPr>
              <a:t>товара</a:t>
            </a:r>
            <a:r>
              <a:rPr lang="ru-RU" sz="1400" i="1" dirty="0">
                <a:latin typeface="+mj-lt"/>
              </a:rPr>
              <a:t>:</a:t>
            </a:r>
            <a:endParaRPr lang="ru-RU" i="1" dirty="0">
              <a:latin typeface="+mj-lt"/>
            </a:endParaRP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srgbClr val="43A350"/>
                </a:solidFill>
                <a:latin typeface="Arial Narrow" panose="020B0606020202030204" pitchFamily="34" charset="0"/>
              </a:rPr>
              <a:t>01</a:t>
            </a:r>
            <a:r>
              <a:rPr lang="ru-RU" sz="1600" dirty="0">
                <a:latin typeface="Arial Narrow" panose="020B0606020202030204" pitchFamily="34" charset="0"/>
              </a:rPr>
              <a:t>048102680</a:t>
            </a:r>
            <a:r>
              <a:rPr lang="ru-RU" sz="1600" b="1" dirty="0">
                <a:latin typeface="Arial Narrow" panose="020B0606020202030204" pitchFamily="34" charset="0"/>
              </a:rPr>
              <a:t>31090</a:t>
            </a:r>
            <a:r>
              <a:rPr lang="ru-RU" sz="1600" b="1" dirty="0">
                <a:solidFill>
                  <a:srgbClr val="43A350"/>
                </a:solidFill>
                <a:latin typeface="Arial Narrow" panose="020B0606020202030204" pitchFamily="34" charset="0"/>
              </a:rPr>
              <a:t>21</a:t>
            </a:r>
            <a:r>
              <a:rPr lang="ru-RU" sz="1600" dirty="0">
                <a:solidFill>
                  <a:srgbClr val="C00000"/>
                </a:solidFill>
                <a:latin typeface="Arial Narrow" panose="020B0606020202030204" pitchFamily="34" charset="0"/>
              </a:rPr>
              <a:t>2</a:t>
            </a:r>
            <a:r>
              <a:rPr lang="en-US" sz="1600" dirty="0">
                <a:latin typeface="Arial Narrow" panose="020B0606020202030204" pitchFamily="34" charset="0"/>
              </a:rPr>
              <a:t>PvGxOwE</a:t>
            </a:r>
            <a:r>
              <a:rPr lang="en-US" sz="1600" b="1" dirty="0">
                <a:solidFill>
                  <a:srgbClr val="43A350"/>
                </a:solidFill>
                <a:latin typeface="Arial Narrow" panose="020B0606020202030204" pitchFamily="34" charset="0"/>
              </a:rPr>
              <a:t>93</a:t>
            </a:r>
            <a:r>
              <a:rPr lang="en-US" sz="1600" dirty="0">
                <a:latin typeface="Arial Narrow" panose="020B0606020202030204" pitchFamily="34" charset="0"/>
              </a:rPr>
              <a:t>C8p!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8387E0-A65F-5487-9552-3EC4D0F38204}"/>
              </a:ext>
            </a:extLst>
          </p:cNvPr>
          <p:cNvSpPr txBox="1"/>
          <p:nvPr/>
        </p:nvSpPr>
        <p:spPr>
          <a:xfrm>
            <a:off x="5748521" y="2155316"/>
            <a:ext cx="4378870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lnSpc>
                <a:spcPts val="1800"/>
              </a:lnSpc>
              <a:defRPr b="1" i="1"/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ru-RU" dirty="0"/>
              <a:t>Групповая упаковка</a:t>
            </a:r>
            <a:endParaRPr lang="en-US" dirty="0"/>
          </a:p>
          <a:p>
            <a:pPr algn="l">
              <a:spcAft>
                <a:spcPts val="300"/>
              </a:spcAft>
            </a:pPr>
            <a:r>
              <a:rPr lang="ru-RU" sz="1400" b="0" dirty="0">
                <a:latin typeface="+mj-lt"/>
              </a:rPr>
              <a:t>Код маркировки </a:t>
            </a:r>
            <a:r>
              <a:rPr lang="ru-RU" sz="1400" dirty="0">
                <a:latin typeface="+mj-lt"/>
              </a:rPr>
              <a:t>групповой упаковки</a:t>
            </a:r>
            <a:r>
              <a:rPr lang="ru-RU" sz="1400" b="0" dirty="0">
                <a:latin typeface="+mj-lt"/>
              </a:rPr>
              <a:t>:</a:t>
            </a:r>
          </a:p>
          <a:p>
            <a:pPr algn="l"/>
            <a:r>
              <a:rPr lang="ru-RU" sz="1600" i="0" dirty="0">
                <a:solidFill>
                  <a:srgbClr val="43A350"/>
                </a:solidFill>
                <a:latin typeface="Arial Narrow" panose="020B0606020202030204" pitchFamily="34" charset="0"/>
              </a:rPr>
              <a:t>01</a:t>
            </a:r>
            <a:r>
              <a:rPr lang="ru-RU" sz="1600" b="0" i="0" dirty="0">
                <a:latin typeface="Arial Narrow" panose="020B0606020202030204" pitchFamily="34" charset="0"/>
              </a:rPr>
              <a:t>048102680</a:t>
            </a:r>
            <a:r>
              <a:rPr lang="ru-RU" sz="1600" i="0" dirty="0">
                <a:solidFill>
                  <a:srgbClr val="F09609"/>
                </a:solidFill>
                <a:latin typeface="Arial Narrow" panose="020B0606020202030204" pitchFamily="34" charset="0"/>
              </a:rPr>
              <a:t>59940</a:t>
            </a:r>
            <a:r>
              <a:rPr lang="ru-RU" sz="1600" i="0" dirty="0">
                <a:solidFill>
                  <a:srgbClr val="43A350"/>
                </a:solidFill>
                <a:latin typeface="Arial Narrow" panose="020B0606020202030204" pitchFamily="34" charset="0"/>
              </a:rPr>
              <a:t>21</a:t>
            </a:r>
            <a:r>
              <a:rPr lang="ru-RU" sz="1600" b="0" i="0" dirty="0">
                <a:solidFill>
                  <a:srgbClr val="C00000"/>
                </a:solidFill>
                <a:latin typeface="Arial Narrow" panose="020B0606020202030204" pitchFamily="34" charset="0"/>
              </a:rPr>
              <a:t>2</a:t>
            </a:r>
            <a:r>
              <a:rPr lang="ru-RU" sz="1600" b="0" i="0" dirty="0">
                <a:latin typeface="Arial Narrow" panose="020B0606020202030204" pitchFamily="34" charset="0"/>
              </a:rPr>
              <a:t>ujHPhtx</a:t>
            </a:r>
            <a:r>
              <a:rPr lang="ru-RU" sz="1600" i="0" dirty="0">
                <a:solidFill>
                  <a:srgbClr val="43A350"/>
                </a:solidFill>
                <a:latin typeface="Arial Narrow" panose="020B0606020202030204" pitchFamily="34" charset="0"/>
              </a:rPr>
              <a:t>93</a:t>
            </a:r>
            <a:r>
              <a:rPr lang="ru-RU" sz="1600" b="0" i="0" dirty="0">
                <a:latin typeface="Arial Narrow" panose="020B0606020202030204" pitchFamily="34" charset="0"/>
              </a:rPr>
              <a:t>&lt;e(M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5F9534-DE71-E089-BE10-AF7FD63CE6E4}"/>
              </a:ext>
            </a:extLst>
          </p:cNvPr>
          <p:cNvSpPr txBox="1"/>
          <p:nvPr/>
        </p:nvSpPr>
        <p:spPr>
          <a:xfrm>
            <a:off x="5770651" y="4290790"/>
            <a:ext cx="4378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Транспортная упаковка</a:t>
            </a:r>
            <a:br>
              <a:rPr lang="ru-RU" b="1" i="1" dirty="0"/>
            </a:br>
            <a:endParaRPr lang="ru-RU" i="1" dirty="0"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BC65AC2-CC41-C633-EE61-6627D9E60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114" y="4290790"/>
            <a:ext cx="2169345" cy="14462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7E24C0-EE73-4450-A2F3-A39907241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8" y="3375076"/>
            <a:ext cx="569243" cy="134249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4991315-1624-B72A-3E95-23E70BB49A97}"/>
              </a:ext>
            </a:extLst>
          </p:cNvPr>
          <p:cNvSpPr txBox="1"/>
          <p:nvPr/>
        </p:nvSpPr>
        <p:spPr>
          <a:xfrm>
            <a:off x="5754170" y="3140063"/>
            <a:ext cx="22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Отдельный </a:t>
            </a:r>
            <a:r>
              <a:rPr lang="en-US" sz="1400" i="1" dirty="0">
                <a:cs typeface="Arial" panose="020B0604020202020204" pitchFamily="34" charset="0"/>
              </a:rPr>
              <a:t>GTIN</a:t>
            </a:r>
          </a:p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Новый КМ на упаковку</a:t>
            </a:r>
          </a:p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Применимо в РФ</a:t>
            </a:r>
            <a:endParaRPr lang="en-US" sz="1400" i="1" dirty="0"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C37E8E-FAAA-9C7A-C5BE-44A8FD3D0180}"/>
              </a:ext>
            </a:extLst>
          </p:cNvPr>
          <p:cNvSpPr txBox="1"/>
          <p:nvPr/>
        </p:nvSpPr>
        <p:spPr>
          <a:xfrm>
            <a:off x="5770651" y="4887791"/>
            <a:ext cx="266052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Свободная структура </a:t>
            </a:r>
            <a:r>
              <a:rPr lang="en-US" sz="1400" i="1" dirty="0">
                <a:cs typeface="Arial" panose="020B0604020202020204" pitchFamily="34" charset="0"/>
              </a:rPr>
              <a:t>GS1</a:t>
            </a:r>
            <a:endParaRPr lang="ru-RU" sz="1400" i="1" dirty="0">
              <a:cs typeface="Arial" panose="020B0604020202020204" pitchFamily="34" charset="0"/>
            </a:endParaRPr>
          </a:p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2 формата штрих-кода</a:t>
            </a:r>
            <a:endParaRPr lang="en-US" sz="1400" i="1" dirty="0"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7C0DD32-80F6-EDA0-02A3-A852A8403B26}"/>
              </a:ext>
            </a:extLst>
          </p:cNvPr>
          <p:cNvSpPr txBox="1"/>
          <p:nvPr/>
        </p:nvSpPr>
        <p:spPr>
          <a:xfrm>
            <a:off x="5770651" y="5475564"/>
            <a:ext cx="266052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  <a:buClr>
                <a:srgbClr val="FF0000"/>
              </a:buClr>
              <a:buSzPct val="200000"/>
            </a:pPr>
            <a:r>
              <a:rPr lang="ru-RU" sz="1400" i="1" dirty="0">
                <a:cs typeface="Arial" panose="020B0604020202020204" pitchFamily="34" charset="0"/>
              </a:rPr>
              <a:t>       Только для транспорта и</a:t>
            </a:r>
          </a:p>
          <a:p>
            <a:pPr marL="285750" indent="-285750">
              <a:lnSpc>
                <a:spcPts val="1600"/>
              </a:lnSpc>
              <a:buClr>
                <a:srgbClr val="FF0000"/>
              </a:buClr>
              <a:buSzPct val="200000"/>
              <a:buFont typeface="Системный шрифт, обычный"/>
              <a:buChar char="!"/>
            </a:pPr>
            <a:r>
              <a:rPr lang="ru-RU" sz="1400" i="1" dirty="0">
                <a:cs typeface="Arial" panose="020B0604020202020204" pitchFamily="34" charset="0"/>
              </a:rPr>
              <a:t>логистических операций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626F2DE-6309-48E4-25F7-5879BAA93CE1}"/>
              </a:ext>
            </a:extLst>
          </p:cNvPr>
          <p:cNvSpPr txBox="1"/>
          <p:nvPr/>
        </p:nvSpPr>
        <p:spPr>
          <a:xfrm>
            <a:off x="8738324" y="4322203"/>
            <a:ext cx="3117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3A350"/>
                </a:solidFill>
              </a:rPr>
              <a:t>GS1-128</a:t>
            </a:r>
            <a:endParaRPr lang="ru-RU" sz="14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F105C4-7B3B-F670-DEC0-DC6ECDE04998}"/>
              </a:ext>
            </a:extLst>
          </p:cNvPr>
          <p:cNvSpPr txBox="1"/>
          <p:nvPr/>
        </p:nvSpPr>
        <p:spPr>
          <a:xfrm>
            <a:off x="10034896" y="5318754"/>
            <a:ext cx="109030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04810268031090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220622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868CAF-A831-F918-8356-C11BB8184387}"/>
              </a:ext>
            </a:extLst>
          </p:cNvPr>
          <p:cNvSpPr txBox="1"/>
          <p:nvPr/>
        </p:nvSpPr>
        <p:spPr>
          <a:xfrm>
            <a:off x="9380581" y="5089892"/>
            <a:ext cx="1833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3A350"/>
                </a:solidFill>
              </a:rPr>
              <a:t>GS1</a:t>
            </a:r>
            <a:r>
              <a:rPr lang="ru-RU" sz="1400" b="1" dirty="0">
                <a:solidFill>
                  <a:srgbClr val="43A350"/>
                </a:solidFill>
              </a:rPr>
              <a:t> </a:t>
            </a:r>
            <a:r>
              <a:rPr lang="en-US" sz="1400" b="1" dirty="0" err="1">
                <a:solidFill>
                  <a:srgbClr val="43A350"/>
                </a:solidFill>
              </a:rPr>
              <a:t>DataMatrix</a:t>
            </a:r>
            <a:endParaRPr lang="ru-RU" sz="1400" dirty="0"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A0EB163-BEDD-3ECF-4834-0269FD78DC29}"/>
              </a:ext>
            </a:extLst>
          </p:cNvPr>
          <p:cNvSpPr txBox="1"/>
          <p:nvPr/>
        </p:nvSpPr>
        <p:spPr>
          <a:xfrm>
            <a:off x="1199678" y="3542531"/>
            <a:ext cx="1833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3A350"/>
                </a:solidFill>
              </a:rPr>
              <a:t>GS1</a:t>
            </a:r>
            <a:r>
              <a:rPr lang="ru-RU" sz="1400" b="1" dirty="0">
                <a:solidFill>
                  <a:srgbClr val="43A350"/>
                </a:solidFill>
              </a:rPr>
              <a:t> </a:t>
            </a:r>
            <a:r>
              <a:rPr lang="en-US" sz="1400" b="1" dirty="0" err="1">
                <a:solidFill>
                  <a:srgbClr val="43A350"/>
                </a:solidFill>
              </a:rPr>
              <a:t>DataMatrix</a:t>
            </a:r>
            <a:endParaRPr lang="ru-RU" sz="1400" dirty="0"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1F2FF18-C64A-C715-B529-31488B7EAEC8}"/>
              </a:ext>
            </a:extLst>
          </p:cNvPr>
          <p:cNvSpPr txBox="1"/>
          <p:nvPr/>
        </p:nvSpPr>
        <p:spPr>
          <a:xfrm>
            <a:off x="10012527" y="2204113"/>
            <a:ext cx="1833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3A350"/>
                </a:solidFill>
              </a:rPr>
              <a:t>GS1</a:t>
            </a:r>
            <a:r>
              <a:rPr lang="ru-RU" sz="1400" b="1" dirty="0">
                <a:solidFill>
                  <a:srgbClr val="43A350"/>
                </a:solidFill>
              </a:rPr>
              <a:t> </a:t>
            </a:r>
            <a:r>
              <a:rPr lang="en-US" sz="1400" b="1" dirty="0" err="1">
                <a:solidFill>
                  <a:srgbClr val="43A350"/>
                </a:solidFill>
              </a:rPr>
              <a:t>DataMatrix</a:t>
            </a:r>
            <a:endParaRPr lang="ru-RU" sz="1400" dirty="0">
              <a:latin typeface="+mj-lt"/>
            </a:endParaRPr>
          </a:p>
        </p:txBody>
      </p:sp>
      <p:pic>
        <p:nvPicPr>
          <p:cNvPr id="53" name="Рисунок 52" descr="Изображение выглядит как прямоугольный, шаблон, Прямоугольник, пиксел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14F55DE-D6D7-02B7-1D3F-5EAAC9576A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79" y="3858975"/>
            <a:ext cx="363761" cy="363761"/>
          </a:xfrm>
          <a:prstGeom prst="rect">
            <a:avLst/>
          </a:prstGeom>
        </p:spPr>
      </p:pic>
      <p:pic>
        <p:nvPicPr>
          <p:cNvPr id="55" name="Рисунок 54" descr="Изображение выглядит как шаблон, прямоугольный, Прямоугольник, Симметр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1F5D6C7-BEA2-45F6-4914-7A565D6EA5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228" y="2506778"/>
            <a:ext cx="363761" cy="363761"/>
          </a:xfrm>
          <a:prstGeom prst="rect">
            <a:avLst/>
          </a:prstGeom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996BB41-C508-5DCC-CDDA-79687B0DB536}"/>
              </a:ext>
            </a:extLst>
          </p:cNvPr>
          <p:cNvCxnSpPr>
            <a:cxnSpLocks/>
          </p:cNvCxnSpPr>
          <p:nvPr/>
        </p:nvCxnSpPr>
        <p:spPr>
          <a:xfrm>
            <a:off x="4047145" y="4088081"/>
            <a:ext cx="7740000" cy="0"/>
          </a:xfrm>
          <a:prstGeom prst="line">
            <a:avLst/>
          </a:prstGeom>
          <a:ln w="1905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право 8">
            <a:extLst>
              <a:ext uri="{FF2B5EF4-FFF2-40B4-BE49-F238E27FC236}">
                <a16:creationId xmlns:a16="http://schemas.microsoft.com/office/drawing/2014/main" id="{98297642-C5A4-58B1-F08E-DF25A8671800}"/>
              </a:ext>
            </a:extLst>
          </p:cNvPr>
          <p:cNvSpPr/>
          <p:nvPr/>
        </p:nvSpPr>
        <p:spPr>
          <a:xfrm rot="900000">
            <a:off x="2834624" y="4489308"/>
            <a:ext cx="711574" cy="646871"/>
          </a:xfrm>
          <a:prstGeom prst="rightArrow">
            <a:avLst/>
          </a:prstGeom>
          <a:noFill/>
          <a:ln w="28575" cap="flat" cmpd="sng" algn="ctr">
            <a:solidFill>
              <a:srgbClr val="43A3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право 8">
            <a:extLst>
              <a:ext uri="{FF2B5EF4-FFF2-40B4-BE49-F238E27FC236}">
                <a16:creationId xmlns:a16="http://schemas.microsoft.com/office/drawing/2014/main" id="{BE5F4D97-E31D-68AE-D975-C38EAC7F1F29}"/>
              </a:ext>
            </a:extLst>
          </p:cNvPr>
          <p:cNvSpPr/>
          <p:nvPr/>
        </p:nvSpPr>
        <p:spPr>
          <a:xfrm rot="20700000">
            <a:off x="2802492" y="2792195"/>
            <a:ext cx="711574" cy="646871"/>
          </a:xfrm>
          <a:prstGeom prst="rightArrow">
            <a:avLst/>
          </a:prstGeom>
          <a:noFill/>
          <a:ln w="28575" cap="flat" cmpd="sng" algn="ctr">
            <a:solidFill>
              <a:srgbClr val="43A3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3D0DBCD-D342-47BA-F4CA-BC3A76DB610F}"/>
              </a:ext>
            </a:extLst>
          </p:cNvPr>
          <p:cNvSpPr txBox="1"/>
          <p:nvPr/>
        </p:nvSpPr>
        <p:spPr>
          <a:xfrm>
            <a:off x="1390267" y="4247648"/>
            <a:ext cx="14445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+mj-lt"/>
              </a:rPr>
              <a:t>Средство идентификации</a:t>
            </a:r>
            <a:br>
              <a:rPr lang="ru-RU" sz="1000" i="1" dirty="0">
                <a:latin typeface="+mj-lt"/>
              </a:rPr>
            </a:br>
            <a:r>
              <a:rPr lang="ru-RU" sz="1000" b="1" i="1" dirty="0">
                <a:latin typeface="+mj-lt"/>
              </a:rPr>
              <a:t>товара</a:t>
            </a:r>
            <a:endParaRPr lang="ru-RU" sz="1000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3E14DA-206D-FAC0-233F-F1FD28F07121}"/>
              </a:ext>
            </a:extLst>
          </p:cNvPr>
          <p:cNvSpPr txBox="1"/>
          <p:nvPr/>
        </p:nvSpPr>
        <p:spPr>
          <a:xfrm>
            <a:off x="10206850" y="2894708"/>
            <a:ext cx="14445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+mj-lt"/>
              </a:rPr>
              <a:t>Средство идентификации</a:t>
            </a:r>
            <a:br>
              <a:rPr lang="ru-RU" sz="1000" i="1" dirty="0">
                <a:latin typeface="+mj-lt"/>
              </a:rPr>
            </a:br>
            <a:r>
              <a:rPr lang="ru-RU" sz="1000" b="1" i="1" dirty="0">
                <a:latin typeface="+mj-lt"/>
              </a:rPr>
              <a:t>групповой упаковки</a:t>
            </a:r>
            <a:endParaRPr lang="ru-RU" sz="1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1685E4-BF28-B662-B3CC-CDEACD86613A}"/>
              </a:ext>
            </a:extLst>
          </p:cNvPr>
          <p:cNvSpPr txBox="1"/>
          <p:nvPr/>
        </p:nvSpPr>
        <p:spPr>
          <a:xfrm>
            <a:off x="7958046" y="3111333"/>
            <a:ext cx="228663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Можно использовать при продаже на кассе</a:t>
            </a:r>
          </a:p>
        </p:txBody>
      </p:sp>
      <p:pic>
        <p:nvPicPr>
          <p:cNvPr id="8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30816DFA-EEAD-5039-1A02-CD3F9D1D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237049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48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19B71-BE37-F62D-118D-F678B0A9E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49E06C3-AC20-D9E0-2209-DC21A17BF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Агрегирование</a:t>
            </a:r>
            <a:r>
              <a:rPr lang="en-US" sz="3200" b="1" dirty="0">
                <a:latin typeface="+mn-lt"/>
              </a:rPr>
              <a:t> </a:t>
            </a:r>
            <a:r>
              <a:rPr lang="ru-RU" sz="3200" b="1" dirty="0">
                <a:latin typeface="+mn-lt"/>
              </a:rPr>
              <a:t>упаковок. </a:t>
            </a:r>
            <a:r>
              <a:rPr lang="ru-RU" sz="3200" b="1" dirty="0">
                <a:solidFill>
                  <a:srgbClr val="43A350"/>
                </a:solidFill>
                <a:latin typeface="+mn-lt"/>
              </a:rPr>
              <a:t>Уровень 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2918F63-698A-3547-D6A2-07922E24E3B0}"/>
              </a:ext>
            </a:extLst>
          </p:cNvPr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>
            <a:extLst>
              <a:ext uri="{FF2B5EF4-FFF2-40B4-BE49-F238E27FC236}">
                <a16:creationId xmlns:a16="http://schemas.microsoft.com/office/drawing/2014/main" id="{97C47B70-A641-060F-DF02-6F236E152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5</a:t>
            </a:fld>
            <a:endParaRPr lang="ru-RU" sz="1600" dirty="0">
              <a:latin typeface="+mj-lt"/>
            </a:endParaRPr>
          </a:p>
        </p:txBody>
      </p:sp>
      <p:sp>
        <p:nvSpPr>
          <p:cNvPr id="9" name="Стрелка вправо 8">
            <a:extLst>
              <a:ext uri="{FF2B5EF4-FFF2-40B4-BE49-F238E27FC236}">
                <a16:creationId xmlns:a16="http://schemas.microsoft.com/office/drawing/2014/main" id="{010BC945-EBCB-87B6-F872-1EE9A7005603}"/>
              </a:ext>
            </a:extLst>
          </p:cNvPr>
          <p:cNvSpPr/>
          <p:nvPr/>
        </p:nvSpPr>
        <p:spPr>
          <a:xfrm>
            <a:off x="7190288" y="2181214"/>
            <a:ext cx="711574" cy="646871"/>
          </a:xfrm>
          <a:prstGeom prst="rightArrow">
            <a:avLst/>
          </a:prstGeom>
          <a:noFill/>
          <a:ln w="28575" cap="flat" cmpd="sng" algn="ctr">
            <a:solidFill>
              <a:srgbClr val="43A3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право 8">
            <a:extLst>
              <a:ext uri="{FF2B5EF4-FFF2-40B4-BE49-F238E27FC236}">
                <a16:creationId xmlns:a16="http://schemas.microsoft.com/office/drawing/2014/main" id="{3056836B-F022-32C0-7535-8FCED72D4827}"/>
              </a:ext>
            </a:extLst>
          </p:cNvPr>
          <p:cNvSpPr/>
          <p:nvPr/>
        </p:nvSpPr>
        <p:spPr>
          <a:xfrm>
            <a:off x="7185351" y="4684170"/>
            <a:ext cx="711574" cy="646871"/>
          </a:xfrm>
          <a:prstGeom prst="rightArrow">
            <a:avLst/>
          </a:prstGeom>
          <a:noFill/>
          <a:ln w="28575" cap="flat" cmpd="sng" algn="ctr">
            <a:solidFill>
              <a:srgbClr val="43A3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1108E3-1A17-5C46-3AAF-060D81304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341" y="1499505"/>
            <a:ext cx="2995843" cy="19972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C8A5B9-08D9-C422-F90B-556FDC7C3648}"/>
              </a:ext>
            </a:extLst>
          </p:cNvPr>
          <p:cNvSpPr txBox="1"/>
          <p:nvPr/>
        </p:nvSpPr>
        <p:spPr>
          <a:xfrm>
            <a:off x="8399264" y="877579"/>
            <a:ext cx="3599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43A350"/>
                </a:solidFill>
              </a:rPr>
              <a:t>Паллета</a:t>
            </a:r>
            <a:br>
              <a:rPr lang="ru-RU" b="1" dirty="0">
                <a:solidFill>
                  <a:srgbClr val="43A350"/>
                </a:solidFill>
              </a:rPr>
            </a:br>
            <a:r>
              <a:rPr lang="ru-RU" dirty="0">
                <a:latin typeface="+mj-lt"/>
              </a:rPr>
              <a:t>2-й</a:t>
            </a:r>
            <a:r>
              <a:rPr lang="en-US" dirty="0">
                <a:latin typeface="+mj-lt"/>
              </a:rPr>
              <a:t> (</a:t>
            </a:r>
            <a:r>
              <a:rPr lang="ru-RU" dirty="0">
                <a:latin typeface="+mj-lt"/>
              </a:rPr>
              <a:t>верхний) уровень</a:t>
            </a:r>
            <a:endParaRPr lang="ru-RU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DEEC30-C4FD-62B7-6F5E-F56B2E3B901A}"/>
              </a:ext>
            </a:extLst>
          </p:cNvPr>
          <p:cNvSpPr txBox="1"/>
          <p:nvPr/>
        </p:nvSpPr>
        <p:spPr>
          <a:xfrm>
            <a:off x="8534905" y="3535143"/>
            <a:ext cx="332871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b="1" i="1" dirty="0"/>
              <a:t>Транспортная упаковка</a:t>
            </a:r>
            <a:br>
              <a:rPr lang="ru-RU" b="1" i="1" dirty="0"/>
            </a:br>
            <a:r>
              <a:rPr lang="ru-RU" i="1" dirty="0">
                <a:latin typeface="+mj-lt"/>
              </a:rPr>
              <a:t>(логистическая единица)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A53892-F364-E6DD-BA86-4443CE25C431}"/>
              </a:ext>
            </a:extLst>
          </p:cNvPr>
          <p:cNvSpPr txBox="1"/>
          <p:nvPr/>
        </p:nvSpPr>
        <p:spPr>
          <a:xfrm>
            <a:off x="8399262" y="6091792"/>
            <a:ext cx="3600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18097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(414)4810093900004(13)220621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(37)228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(21)1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AED96D-BD8E-B13A-F50E-1C96E727437C}"/>
              </a:ext>
            </a:extLst>
          </p:cNvPr>
          <p:cNvSpPr txBox="1"/>
          <p:nvPr/>
        </p:nvSpPr>
        <p:spPr>
          <a:xfrm>
            <a:off x="8534905" y="5221841"/>
            <a:ext cx="3328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3A350"/>
                </a:solidFill>
              </a:rPr>
              <a:t>GS1 </a:t>
            </a:r>
            <a:r>
              <a:rPr lang="en-US" sz="1400" b="1" dirty="0" err="1">
                <a:solidFill>
                  <a:srgbClr val="43A350"/>
                </a:solidFill>
              </a:rPr>
              <a:t>DataMatrix</a:t>
            </a:r>
            <a:endParaRPr lang="ru-RU" sz="14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3EC5FE-C661-FAB0-BC45-896B93F7B8BB}"/>
              </a:ext>
            </a:extLst>
          </p:cNvPr>
          <p:cNvSpPr txBox="1"/>
          <p:nvPr/>
        </p:nvSpPr>
        <p:spPr>
          <a:xfrm>
            <a:off x="8534905" y="4135439"/>
            <a:ext cx="3328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43A350"/>
                </a:solidFill>
              </a:rPr>
              <a:t>GS1-128</a:t>
            </a:r>
            <a:endParaRPr lang="ru-RU" sz="14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49E26-6100-A876-521F-D3E91AC6728C}"/>
              </a:ext>
            </a:extLst>
          </p:cNvPr>
          <p:cNvSpPr txBox="1"/>
          <p:nvPr/>
        </p:nvSpPr>
        <p:spPr>
          <a:xfrm>
            <a:off x="444995" y="1395169"/>
            <a:ext cx="77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43A350"/>
                </a:solidFill>
              </a:rPr>
              <a:t>«Спайка»</a:t>
            </a:r>
            <a:br>
              <a:rPr lang="ru-RU" b="1" dirty="0">
                <a:solidFill>
                  <a:srgbClr val="43A350"/>
                </a:solidFill>
              </a:rPr>
            </a:br>
            <a:r>
              <a:rPr lang="ru-RU" dirty="0">
                <a:latin typeface="+mj-lt"/>
              </a:rPr>
              <a:t>1-й (начальный) уровень</a:t>
            </a:r>
            <a:endParaRPr lang="ru-RU" b="1" dirty="0"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59C1DD-0A99-9116-C7D5-8C437EFE5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8" y="2035768"/>
            <a:ext cx="2169345" cy="14462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FC08D2-A240-0573-1762-34D1437C7A73}"/>
              </a:ext>
            </a:extLst>
          </p:cNvPr>
          <p:cNvSpPr txBox="1"/>
          <p:nvPr/>
        </p:nvSpPr>
        <p:spPr>
          <a:xfrm>
            <a:off x="2146371" y="2035768"/>
            <a:ext cx="4378870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lnSpc>
                <a:spcPts val="1800"/>
              </a:lnSpc>
              <a:defRPr b="1" i="1"/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ru-RU" dirty="0"/>
              <a:t>Групповая упаковка</a:t>
            </a:r>
            <a:endParaRPr lang="en-US" dirty="0"/>
          </a:p>
          <a:p>
            <a:pPr algn="l">
              <a:spcAft>
                <a:spcPts val="300"/>
              </a:spcAft>
            </a:pPr>
            <a:r>
              <a:rPr lang="ru-RU" sz="1400" b="0" dirty="0">
                <a:latin typeface="+mj-lt"/>
              </a:rPr>
              <a:t>Код маркировки </a:t>
            </a:r>
            <a:r>
              <a:rPr lang="ru-RU" sz="1400" dirty="0">
                <a:latin typeface="+mj-lt"/>
              </a:rPr>
              <a:t>групповой упаковки</a:t>
            </a:r>
            <a:r>
              <a:rPr lang="ru-RU" sz="1400" b="0" dirty="0">
                <a:latin typeface="+mj-lt"/>
              </a:rPr>
              <a:t>:</a:t>
            </a:r>
          </a:p>
          <a:p>
            <a:pPr algn="l"/>
            <a:r>
              <a:rPr lang="ru-RU" sz="1600" i="0" dirty="0">
                <a:solidFill>
                  <a:srgbClr val="43A350"/>
                </a:solidFill>
                <a:latin typeface="Arial Narrow" panose="020B0606020202030204" pitchFamily="34" charset="0"/>
              </a:rPr>
              <a:t>01</a:t>
            </a:r>
            <a:r>
              <a:rPr lang="ru-RU" sz="1600" b="0" i="0" dirty="0">
                <a:latin typeface="Arial Narrow" panose="020B0606020202030204" pitchFamily="34" charset="0"/>
              </a:rPr>
              <a:t>048102680</a:t>
            </a:r>
            <a:r>
              <a:rPr lang="ru-RU" sz="1600" i="0" dirty="0">
                <a:solidFill>
                  <a:srgbClr val="F09609"/>
                </a:solidFill>
                <a:latin typeface="Arial Narrow" panose="020B0606020202030204" pitchFamily="34" charset="0"/>
              </a:rPr>
              <a:t>59940</a:t>
            </a:r>
            <a:r>
              <a:rPr lang="ru-RU" sz="1600" i="0" dirty="0">
                <a:solidFill>
                  <a:srgbClr val="43A350"/>
                </a:solidFill>
                <a:latin typeface="Arial Narrow" panose="020B0606020202030204" pitchFamily="34" charset="0"/>
              </a:rPr>
              <a:t>21</a:t>
            </a:r>
            <a:r>
              <a:rPr lang="ru-RU" sz="1600" b="0" i="0" dirty="0">
                <a:solidFill>
                  <a:srgbClr val="C00000"/>
                </a:solidFill>
                <a:latin typeface="Arial Narrow" panose="020B0606020202030204" pitchFamily="34" charset="0"/>
              </a:rPr>
              <a:t>2</a:t>
            </a:r>
            <a:r>
              <a:rPr lang="ru-RU" sz="1600" b="0" i="0" dirty="0">
                <a:latin typeface="Arial Narrow" panose="020B0606020202030204" pitchFamily="34" charset="0"/>
              </a:rPr>
              <a:t>ujHPhtx</a:t>
            </a:r>
            <a:r>
              <a:rPr lang="ru-RU" sz="1600" i="0" dirty="0">
                <a:solidFill>
                  <a:srgbClr val="43A350"/>
                </a:solidFill>
                <a:latin typeface="Arial Narrow" panose="020B0606020202030204" pitchFamily="34" charset="0"/>
              </a:rPr>
              <a:t>93</a:t>
            </a:r>
            <a:r>
              <a:rPr lang="ru-RU" sz="1600" b="0" i="0" dirty="0">
                <a:latin typeface="Arial Narrow" panose="020B0606020202030204" pitchFamily="34" charset="0"/>
              </a:rPr>
              <a:t>&lt;e(M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0A6D95-DD2F-D25B-DADB-8936670A00D1}"/>
              </a:ext>
            </a:extLst>
          </p:cNvPr>
          <p:cNvSpPr txBox="1"/>
          <p:nvPr/>
        </p:nvSpPr>
        <p:spPr>
          <a:xfrm>
            <a:off x="2168501" y="4384481"/>
            <a:ext cx="4378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Транспортная упаковка</a:t>
            </a:r>
            <a:br>
              <a:rPr lang="ru-RU" b="1" i="1" dirty="0"/>
            </a:br>
            <a:endParaRPr lang="ru-RU" i="1" dirty="0"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FEC687E-09F4-50F9-FEDA-B21AC33AF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8" y="4384481"/>
            <a:ext cx="2169345" cy="144623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364AC69-9ECF-132C-293C-F0629A60EA73}"/>
              </a:ext>
            </a:extLst>
          </p:cNvPr>
          <p:cNvSpPr txBox="1"/>
          <p:nvPr/>
        </p:nvSpPr>
        <p:spPr>
          <a:xfrm>
            <a:off x="2152020" y="3027046"/>
            <a:ext cx="228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Отдельный </a:t>
            </a:r>
            <a:r>
              <a:rPr lang="en-US" sz="1400" i="1" dirty="0">
                <a:cs typeface="Arial" panose="020B0604020202020204" pitchFamily="34" charset="0"/>
              </a:rPr>
              <a:t>GTIN</a:t>
            </a:r>
          </a:p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Новый КМ на упаковку</a:t>
            </a:r>
          </a:p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Применимо в РФ</a:t>
            </a:r>
            <a:endParaRPr lang="en-US" sz="1400" i="1" dirty="0"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99CE2A-0375-073C-DB2A-157C0E7B802E}"/>
              </a:ext>
            </a:extLst>
          </p:cNvPr>
          <p:cNvSpPr txBox="1"/>
          <p:nvPr/>
        </p:nvSpPr>
        <p:spPr>
          <a:xfrm>
            <a:off x="2168501" y="4988013"/>
            <a:ext cx="266052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Свободная структура </a:t>
            </a:r>
            <a:r>
              <a:rPr lang="en-US" sz="1400" i="1" dirty="0">
                <a:cs typeface="Arial" panose="020B0604020202020204" pitchFamily="34" charset="0"/>
              </a:rPr>
              <a:t>GS1</a:t>
            </a:r>
            <a:endParaRPr lang="ru-RU" sz="1400" i="1" dirty="0">
              <a:cs typeface="Arial" panose="020B0604020202020204" pitchFamily="34" charset="0"/>
            </a:endParaRPr>
          </a:p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2 формата штрих-кода</a:t>
            </a:r>
            <a:endParaRPr lang="en-US" sz="1400" i="1" dirty="0"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4CC3B4-C422-8E69-EDA1-F8FD43A8A71C}"/>
              </a:ext>
            </a:extLst>
          </p:cNvPr>
          <p:cNvSpPr txBox="1"/>
          <p:nvPr/>
        </p:nvSpPr>
        <p:spPr>
          <a:xfrm>
            <a:off x="2168501" y="5503218"/>
            <a:ext cx="266052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  <a:buClr>
                <a:srgbClr val="FF0000"/>
              </a:buClr>
              <a:buSzPct val="200000"/>
            </a:pPr>
            <a:r>
              <a:rPr lang="ru-RU" sz="2000" b="1" dirty="0">
                <a:solidFill>
                  <a:srgbClr val="FF0000"/>
                </a:solidFill>
                <a:cs typeface="Arial" panose="020B0604020202020204" pitchFamily="34" charset="0"/>
              </a:rPr>
              <a:t>!</a:t>
            </a:r>
            <a:r>
              <a:rPr lang="ru-RU" sz="1400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r>
              <a:rPr lang="ru-RU" sz="1400" i="1" dirty="0">
                <a:cs typeface="Arial" panose="020B0604020202020204" pitchFamily="34" charset="0"/>
              </a:rPr>
              <a:t>Только для транспорта и         логистических операций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B4E54033-E68A-E861-85C3-A5DCF04A0539}"/>
              </a:ext>
            </a:extLst>
          </p:cNvPr>
          <p:cNvCxnSpPr>
            <a:cxnSpLocks/>
          </p:cNvCxnSpPr>
          <p:nvPr/>
        </p:nvCxnSpPr>
        <p:spPr>
          <a:xfrm>
            <a:off x="444995" y="4092347"/>
            <a:ext cx="6048000" cy="0"/>
          </a:xfrm>
          <a:prstGeom prst="line">
            <a:avLst/>
          </a:prstGeom>
          <a:ln w="1905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снимок экрана, линия, текст, типограф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94874AF-FC44-F54A-2446-9A776E41F3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582" y="4459596"/>
            <a:ext cx="3447361" cy="64800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B32A8F1-027D-40C0-497E-D60550D634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55" y="5548027"/>
            <a:ext cx="537415" cy="5374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227047-B0CA-AE27-10E2-B19CBCF154C3}"/>
              </a:ext>
            </a:extLst>
          </p:cNvPr>
          <p:cNvSpPr txBox="1"/>
          <p:nvPr/>
        </p:nvSpPr>
        <p:spPr>
          <a:xfrm>
            <a:off x="4400493" y="3032441"/>
            <a:ext cx="228663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lnSpc>
                <a:spcPts val="1600"/>
              </a:lnSpc>
              <a:buClr>
                <a:srgbClr val="43A350"/>
              </a:buClr>
              <a:buSzPct val="150000"/>
              <a:buFont typeface="Calibri" panose="020F0502020204030204" pitchFamily="34" charset="0"/>
              <a:buChar char="+"/>
            </a:pPr>
            <a:r>
              <a:rPr lang="ru-RU" sz="1400" i="1" dirty="0">
                <a:cs typeface="Arial" panose="020B0604020202020204" pitchFamily="34" charset="0"/>
              </a:rPr>
              <a:t>Можно использовать при продаже на кассе</a:t>
            </a:r>
          </a:p>
        </p:txBody>
      </p:sp>
      <p:pic>
        <p:nvPicPr>
          <p:cNvPr id="17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E1074727-FD46-0AB3-D361-822488A3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182036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14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D6BE79B7-9C30-420B-8ED9-93BA0708C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182036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6000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Общие рекомендации по формированию КИТУ и штрих-кодов</a:t>
            </a:r>
          </a:p>
        </p:txBody>
      </p: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6</a:t>
            </a:fld>
            <a:endParaRPr lang="ru-RU" sz="16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6000" y="948762"/>
            <a:ext cx="5760000" cy="340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</a:t>
            </a:r>
            <a:r>
              <a:rPr lang="ru-RU" sz="2000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КИТУ:</a:t>
            </a:r>
          </a:p>
          <a:p>
            <a:pPr marL="285750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Структура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КИТУ строится на основе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идентификаторов применения (</a:t>
            </a:r>
            <a:r>
              <a:rPr lang="en-US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международными стандартами </a:t>
            </a:r>
            <a:r>
              <a:rPr lang="en-US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GS1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Учитывается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степень однородности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упаковки.</a:t>
            </a:r>
          </a:p>
          <a:p>
            <a:pPr marL="285750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Уникальная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последовательность символов.</a:t>
            </a:r>
          </a:p>
          <a:p>
            <a:pPr marL="285750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Длина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КИТУ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транспортной упаковки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составляет:</a:t>
            </a:r>
          </a:p>
          <a:p>
            <a:pPr marL="742950" lvl="1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SSCC</a:t>
            </a:r>
            <a:r>
              <a:rPr lang="ru-RU" dirty="0"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ru-RU" dirty="0">
                <a:ea typeface="Calibri Light" panose="020F0302020204030204" pitchFamily="34" charset="0"/>
                <a:cs typeface="Calibri Light" panose="020F0302020204030204" pitchFamily="34" charset="0"/>
              </a:rPr>
              <a:t>с учётом </a:t>
            </a:r>
            <a:r>
              <a:rPr lang="en-US" dirty="0">
                <a:ea typeface="Calibri Light" panose="020F0302020204030204" pitchFamily="34" charset="0"/>
                <a:cs typeface="Calibri Light" panose="020F0302020204030204" pitchFamily="34" charset="0"/>
              </a:rPr>
              <a:t>AI 00)</a:t>
            </a:r>
            <a:r>
              <a:rPr lang="ru-RU" dirty="0">
                <a:ea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 символов</a:t>
            </a: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</a:t>
            </a:r>
            <a:b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заказывается в системе маркировки;</a:t>
            </a:r>
          </a:p>
          <a:p>
            <a:pPr marL="742950" lvl="1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код идентификации иного формата</a:t>
            </a:r>
            <a:r>
              <a:rPr lang="ru-RU" dirty="0">
                <a:ea typeface="Calibri Light" panose="020F0302020204030204" pitchFamily="34" charset="0"/>
                <a:cs typeface="Calibri Light" panose="020F0302020204030204" pitchFamily="34" charset="0"/>
              </a:rPr>
              <a:t> –</a:t>
            </a:r>
            <a:br>
              <a:rPr lang="ru-RU" dirty="0"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от 21 до 74 символов</a:t>
            </a: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формируется</a:t>
            </a:r>
            <a:b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участником оборота товаров самостоятельно</a:t>
            </a:r>
            <a:b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 регистрируется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им в системе маркировки.</a:t>
            </a:r>
            <a:endParaRPr lang="ru-RU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3FD68F-1F83-46E7-9229-8ADAF4369ABE}"/>
              </a:ext>
            </a:extLst>
          </p:cNvPr>
          <p:cNvSpPr txBox="1"/>
          <p:nvPr/>
        </p:nvSpPr>
        <p:spPr>
          <a:xfrm>
            <a:off x="5386540" y="4251805"/>
            <a:ext cx="309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43A350"/>
              </a:buClr>
            </a:pP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Международные стандарты:</a:t>
            </a:r>
            <a:endParaRPr lang="en-US" b="1" dirty="0">
              <a:solidFill>
                <a:srgbClr val="43A3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GS1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en-US" dirty="0">
                <a:cs typeface="Arial" panose="020B0604020202020204" pitchFamily="34" charset="0"/>
              </a:rPr>
              <a:t>General Specifications</a:t>
            </a: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GS1 </a:t>
            </a:r>
            <a:r>
              <a:rPr lang="en-US" dirty="0" err="1">
                <a:cs typeface="Arial" panose="020B0604020202020204" pitchFamily="34" charset="0"/>
              </a:rPr>
              <a:t>DataMatrix</a:t>
            </a:r>
            <a:r>
              <a:rPr lang="en-US" dirty="0">
                <a:cs typeface="Arial" panose="020B0604020202020204" pitchFamily="34" charset="0"/>
              </a:rPr>
              <a:t> Guideline</a:t>
            </a: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ISO/IEC 15415:2011</a:t>
            </a:r>
            <a:endParaRPr lang="ru-RU" dirty="0"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ISO/IEC 1541</a:t>
            </a:r>
            <a:r>
              <a:rPr lang="ru-RU" dirty="0">
                <a:cs typeface="Arial" panose="020B0604020202020204" pitchFamily="34" charset="0"/>
              </a:rPr>
              <a:t>6</a:t>
            </a:r>
            <a:r>
              <a:rPr lang="en-US" dirty="0">
                <a:cs typeface="Arial" panose="020B0604020202020204" pitchFamily="34" charset="0"/>
              </a:rPr>
              <a:t>:201</a:t>
            </a:r>
            <a:r>
              <a:rPr lang="ru-RU" dirty="0">
                <a:cs typeface="Arial" panose="020B0604020202020204" pitchFamily="34" charset="0"/>
              </a:rPr>
              <a:t>6</a:t>
            </a: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ISO/IEC 1541</a:t>
            </a:r>
            <a:r>
              <a:rPr lang="ru-RU" dirty="0">
                <a:cs typeface="Arial" panose="020B0604020202020204" pitchFamily="34" charset="0"/>
              </a:rPr>
              <a:t>7</a:t>
            </a:r>
            <a:r>
              <a:rPr lang="en-US" dirty="0">
                <a:cs typeface="Arial" panose="020B0604020202020204" pitchFamily="34" charset="0"/>
              </a:rPr>
              <a:t>:20</a:t>
            </a:r>
            <a:r>
              <a:rPr lang="ru-RU" dirty="0">
                <a:cs typeface="Arial" panose="020B0604020202020204" pitchFamily="34" charset="0"/>
              </a:rPr>
              <a:t>07</a:t>
            </a:r>
            <a:endParaRPr lang="en-US" dirty="0"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ISO/IEC 16022:20</a:t>
            </a:r>
            <a:r>
              <a:rPr lang="ru-RU" dirty="0">
                <a:cs typeface="Arial" panose="020B0604020202020204" pitchFamily="34" charset="0"/>
              </a:rPr>
              <a:t>11</a:t>
            </a:r>
            <a:endParaRPr lang="en-US" dirty="0"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en-US" dirty="0">
                <a:cs typeface="Arial" panose="020B0604020202020204" pitchFamily="34" charset="0"/>
              </a:rPr>
              <a:t>ISO 22742</a:t>
            </a:r>
            <a:r>
              <a:rPr lang="ru-RU" dirty="0">
                <a:cs typeface="Arial" panose="020B0604020202020204" pitchFamily="34" charset="0"/>
              </a:rPr>
              <a:t>:2010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433E5-684C-43B6-8DA5-008AE56EEE1A}"/>
              </a:ext>
            </a:extLst>
          </p:cNvPr>
          <p:cNvSpPr txBox="1"/>
          <p:nvPr/>
        </p:nvSpPr>
        <p:spPr>
          <a:xfrm>
            <a:off x="336000" y="4251805"/>
            <a:ext cx="53154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43A350"/>
              </a:buClr>
            </a:pPr>
            <a:r>
              <a:rPr lang="ru-RU" b="1" dirty="0">
                <a:solidFill>
                  <a:srgbClr val="43A350"/>
                </a:solidFill>
                <a:cs typeface="Arial" panose="020B0604020202020204" pitchFamily="34" charset="0"/>
              </a:rPr>
              <a:t>В систему маркировки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КИТУ</a:t>
            </a:r>
            <a:r>
              <a:rPr lang="ru-RU" b="1" dirty="0">
                <a:solidFill>
                  <a:srgbClr val="43A350"/>
                </a:solidFill>
                <a:cs typeface="Arial" panose="020B0604020202020204" pitchFamily="34" charset="0"/>
              </a:rPr>
              <a:t> передаётся как строка:</a:t>
            </a:r>
            <a:endParaRPr lang="en-US" b="1" dirty="0">
              <a:solidFill>
                <a:srgbClr val="43A350"/>
              </a:solidFill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без управляющего признака символики </a:t>
            </a:r>
            <a:r>
              <a:rPr lang="en-US" dirty="0">
                <a:cs typeface="Arial" panose="020B0604020202020204" pitchFamily="34" charset="0"/>
              </a:rPr>
              <a:t>FNC1</a:t>
            </a:r>
            <a:r>
              <a:rPr lang="ru-RU" dirty="0">
                <a:cs typeface="Arial" panose="020B0604020202020204" pitchFamily="34" charset="0"/>
              </a:rPr>
              <a:t>;</a:t>
            </a:r>
            <a:endParaRPr lang="en-US" dirty="0"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без скрытых символов-разделителей </a:t>
            </a:r>
            <a:r>
              <a:rPr lang="en-US" dirty="0">
                <a:cs typeface="Arial" panose="020B0604020202020204" pitchFamily="34" charset="0"/>
              </a:rPr>
              <a:t>GS</a:t>
            </a:r>
            <a:r>
              <a:rPr lang="ru-RU" dirty="0">
                <a:cs typeface="Arial" panose="020B0604020202020204" pitchFamily="34" charset="0"/>
              </a:rPr>
              <a:t>;</a:t>
            </a:r>
            <a:endParaRPr lang="en-US" dirty="0"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без скобок у идентификаторов применения </a:t>
            </a:r>
            <a:r>
              <a:rPr lang="en-US" dirty="0">
                <a:cs typeface="Arial" panose="020B0604020202020204" pitchFamily="34" charset="0"/>
              </a:rPr>
              <a:t>(AI)</a:t>
            </a:r>
            <a:r>
              <a:rPr lang="ru-RU" dirty="0"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без пробелов или иных символов табуляции;</a:t>
            </a: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без переносов строк</a:t>
            </a:r>
            <a:r>
              <a:rPr lang="en-US" dirty="0">
                <a:cs typeface="Arial" panose="020B0604020202020204" pitchFamily="34" charset="0"/>
              </a:rPr>
              <a:t>.</a:t>
            </a: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E55F48-DD30-4D49-996B-FE80DBCB3329}"/>
              </a:ext>
            </a:extLst>
          </p:cNvPr>
          <p:cNvSpPr txBox="1"/>
          <p:nvPr/>
        </p:nvSpPr>
        <p:spPr>
          <a:xfrm>
            <a:off x="8684326" y="4251805"/>
            <a:ext cx="3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43A350"/>
              </a:buClr>
            </a:pPr>
            <a:r>
              <a:rPr lang="ru-RU" b="1" dirty="0">
                <a:solidFill>
                  <a:srgbClr val="43A350"/>
                </a:solidFill>
                <a:cs typeface="Arial" panose="020B0604020202020204" pitchFamily="34" charset="0"/>
              </a:rPr>
              <a:t>Национальные стандарты:</a:t>
            </a:r>
            <a:endParaRPr lang="en-US" b="1" dirty="0">
              <a:solidFill>
                <a:srgbClr val="43A350"/>
              </a:solidFill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ТКП 208-2009</a:t>
            </a:r>
            <a:endParaRPr lang="en-US" dirty="0"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СТБ 2347-2013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9F2B4-92E1-3BE7-90FA-990553B8842B}"/>
              </a:ext>
            </a:extLst>
          </p:cNvPr>
          <p:cNvSpPr txBox="1"/>
          <p:nvPr/>
        </p:nvSpPr>
        <p:spPr>
          <a:xfrm>
            <a:off x="6095999" y="955982"/>
            <a:ext cx="5760001" cy="2609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</a:t>
            </a:r>
            <a:r>
              <a:rPr lang="ru-RU" sz="2000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штрих-кода:</a:t>
            </a:r>
          </a:p>
          <a:p>
            <a:pPr marL="285750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Штрих-код формируется с использованием</a:t>
            </a:r>
            <a:b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символик (форматов) 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GS1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GS1-128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– линейный, одномерный</a:t>
            </a:r>
            <a:b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(при длине КИТУ до 48 символов);</a:t>
            </a:r>
          </a:p>
          <a:p>
            <a:pPr marL="742950" lvl="1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GS1 </a:t>
            </a:r>
            <a:r>
              <a:rPr lang="en-US" b="1" dirty="0" err="1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DataMatrix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– матричный, двумерный</a:t>
            </a:r>
            <a:b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(при длине КИТУ до 74 символов).</a:t>
            </a:r>
          </a:p>
          <a:p>
            <a:pPr marL="285750" indent="-285750"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В позиции </a:t>
            </a:r>
            <a:r>
              <a:rPr lang="ru-RU" b="1" dirty="0">
                <a:cs typeface="Arial" panose="020B0604020202020204" pitchFamily="34" charset="0"/>
              </a:rPr>
              <a:t>первого символа</a:t>
            </a:r>
            <a:r>
              <a:rPr lang="ru-RU" dirty="0">
                <a:cs typeface="Arial" panose="020B0604020202020204" pitchFamily="34" charset="0"/>
              </a:rPr>
              <a:t> штрих</a:t>
            </a:r>
            <a:r>
              <a:rPr lang="en-US" dirty="0">
                <a:cs typeface="Arial" panose="020B0604020202020204" pitchFamily="34" charset="0"/>
              </a:rPr>
              <a:t>-</a:t>
            </a:r>
            <a:r>
              <a:rPr lang="ru-RU" dirty="0">
                <a:cs typeface="Arial" panose="020B0604020202020204" pitchFamily="34" charset="0"/>
              </a:rPr>
              <a:t>кода должен находиться функциональный знак символики </a:t>
            </a:r>
            <a:r>
              <a:rPr lang="en-US" b="1" dirty="0">
                <a:solidFill>
                  <a:srgbClr val="43A350"/>
                </a:solidFill>
                <a:cs typeface="Arial" panose="020B0604020202020204" pitchFamily="34" charset="0"/>
              </a:rPr>
              <a:t>FNC1</a:t>
            </a:r>
            <a:br>
              <a:rPr lang="en-US" b="1" dirty="0">
                <a:solidFill>
                  <a:srgbClr val="43A350"/>
                </a:solidFill>
                <a:cs typeface="Arial" panose="020B0604020202020204" pitchFamily="34" charset="0"/>
              </a:rPr>
            </a:br>
            <a:r>
              <a:rPr lang="en-US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ru-RU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«</a:t>
            </a:r>
            <a:r>
              <a:rPr lang="en-US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Function 1 Symbol Character</a:t>
            </a:r>
            <a:r>
              <a:rPr lang="ru-RU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», </a:t>
            </a:r>
            <a:r>
              <a:rPr lang="ru-RU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код 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ASCII 232)</a:t>
            </a:r>
            <a:r>
              <a:rPr lang="en-US" dirty="0">
                <a:cs typeface="Arial" panose="020B0604020202020204" pitchFamily="34" charset="0"/>
              </a:rPr>
              <a:t>.</a:t>
            </a:r>
            <a:r>
              <a:rPr lang="ru-RU" dirty="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131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7200840A-3B69-4F1B-B368-1B26EC9B9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182036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6000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Идентификаторы применения</a:t>
            </a:r>
            <a:r>
              <a:rPr lang="en-US" sz="3200" b="1" dirty="0">
                <a:latin typeface="+mn-lt"/>
              </a:rPr>
              <a:t> GS1</a:t>
            </a:r>
            <a:r>
              <a:rPr lang="ru-RU" sz="3200" b="1" dirty="0">
                <a:latin typeface="+mn-lt"/>
              </a:rPr>
              <a:t> </a:t>
            </a:r>
            <a:r>
              <a:rPr lang="en-US" sz="3200" b="1" dirty="0">
                <a:latin typeface="+mn-lt"/>
              </a:rPr>
              <a:t>(Application Identifier</a:t>
            </a:r>
            <a:r>
              <a:rPr lang="ru-RU" sz="3200" b="1" dirty="0">
                <a:latin typeface="+mn-lt"/>
              </a:rPr>
              <a:t>, </a:t>
            </a:r>
            <a:r>
              <a:rPr lang="en-US" sz="3200" b="1" dirty="0">
                <a:latin typeface="+mn-lt"/>
              </a:rPr>
              <a:t>AI)</a:t>
            </a:r>
            <a:endParaRPr lang="ru-RU" sz="3200" b="1" dirty="0">
              <a:solidFill>
                <a:srgbClr val="43A350"/>
              </a:solidFill>
              <a:latin typeface="+mn-lt"/>
            </a:endParaRPr>
          </a:p>
        </p:txBody>
      </p: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7</a:t>
            </a:fld>
            <a:endParaRPr lang="ru-RU" sz="16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25B4E0-CF0F-B985-C5A5-173C275F123D}"/>
              </a:ext>
            </a:extLst>
          </p:cNvPr>
          <p:cNvSpPr txBox="1"/>
          <p:nvPr/>
        </p:nvSpPr>
        <p:spPr>
          <a:xfrm>
            <a:off x="335998" y="887551"/>
            <a:ext cx="11520000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ru-RU" dirty="0"/>
              <a:t>При формировании участником оборота КИТУ рекомендуется использовать следующие </a:t>
            </a:r>
            <a:r>
              <a:rPr lang="en-US" dirty="0"/>
              <a:t>AI</a:t>
            </a:r>
            <a:r>
              <a:rPr lang="ru-RU" dirty="0"/>
              <a:t>: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326D624-7382-D4ED-5600-34026F7A9F84}"/>
              </a:ext>
            </a:extLst>
          </p:cNvPr>
          <p:cNvGraphicFramePr>
            <a:graphicFrameLocks noGrp="1"/>
          </p:cNvGraphicFramePr>
          <p:nvPr/>
        </p:nvGraphicFramePr>
        <p:xfrm>
          <a:off x="446401" y="1248172"/>
          <a:ext cx="11299199" cy="413931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685713">
                  <a:extLst>
                    <a:ext uri="{9D8B030D-6E8A-4147-A177-3AD203B41FA5}">
                      <a16:colId xmlns:a16="http://schemas.microsoft.com/office/drawing/2014/main" val="3463713206"/>
                    </a:ext>
                  </a:extLst>
                </a:gridCol>
                <a:gridCol w="1698172">
                  <a:extLst>
                    <a:ext uri="{9D8B030D-6E8A-4147-A177-3AD203B41FA5}">
                      <a16:colId xmlns:a16="http://schemas.microsoft.com/office/drawing/2014/main" val="1447479899"/>
                    </a:ext>
                  </a:extLst>
                </a:gridCol>
                <a:gridCol w="1857828">
                  <a:extLst>
                    <a:ext uri="{9D8B030D-6E8A-4147-A177-3AD203B41FA5}">
                      <a16:colId xmlns:a16="http://schemas.microsoft.com/office/drawing/2014/main" val="331748754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932213218"/>
                    </a:ext>
                  </a:extLst>
                </a:gridCol>
                <a:gridCol w="5751200">
                  <a:extLst>
                    <a:ext uri="{9D8B030D-6E8A-4147-A177-3AD203B41FA5}">
                      <a16:colId xmlns:a16="http://schemas.microsoft.com/office/drawing/2014/main" val="37911092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AI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A3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Кол-во</a:t>
                      </a:r>
                      <a:r>
                        <a:rPr lang="ru-RU" sz="1600" baseline="0" dirty="0"/>
                        <a:t> символов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A3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Формат</a:t>
                      </a:r>
                      <a:r>
                        <a:rPr lang="ru-RU" sz="1600" baseline="0" dirty="0"/>
                        <a:t> данных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A3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Разделитель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A3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Описание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A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221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ru-RU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en-US" sz="1400" b="1" i="0" dirty="0"/>
                        <a:t>GTIN </a:t>
                      </a:r>
                      <a:r>
                        <a:rPr lang="ru-RU" sz="1400" b="1" i="0" dirty="0"/>
                        <a:t>товара,</a:t>
                      </a:r>
                      <a:r>
                        <a:rPr lang="ru-RU" sz="1400" b="1" i="0" baseline="0" dirty="0"/>
                        <a:t> содержащегося в транспортной упаковке</a:t>
                      </a: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026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≤ 20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Цифры, буквы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**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/>
                        <a:t>GS</a:t>
                      </a:r>
                      <a:endParaRPr lang="ru-RU" sz="1400" b="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Номер партии (лота, группы, пакета)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413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Цифры (ДДММГГ)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Дата</a:t>
                      </a:r>
                      <a:r>
                        <a:rPr lang="ru-RU" sz="1400" b="1" i="0" baseline="0" dirty="0"/>
                        <a:t> производства (изготовления, выработки)</a:t>
                      </a: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939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Цифры (ДДММГГ)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Дата упаковки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197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</a:t>
                      </a:r>
                      <a:r>
                        <a:rPr lang="en-US" sz="1400" i="0" dirty="0"/>
                        <a:t> </a:t>
                      </a:r>
                      <a:r>
                        <a:rPr lang="ru-RU" sz="1400" i="0" dirty="0"/>
                        <a:t>(ДДММГГ)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Дата, до которой лучше всего использовать товар (сохранения качества)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5877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</a:t>
                      </a:r>
                      <a:r>
                        <a:rPr lang="en-US" sz="1400" i="0" dirty="0"/>
                        <a:t> </a:t>
                      </a:r>
                      <a:r>
                        <a:rPr lang="ru-RU" sz="1400" i="0" dirty="0"/>
                        <a:t>(ДДММГГ)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Дата истечения</a:t>
                      </a:r>
                      <a:r>
                        <a:rPr lang="ru-RU" sz="1400" i="0" baseline="0" dirty="0"/>
                        <a:t> срока годности продукта</a:t>
                      </a: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934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Разновидность</a:t>
                      </a:r>
                      <a:r>
                        <a:rPr lang="ru-RU" sz="1400" i="0" baseline="0" dirty="0"/>
                        <a:t> продукта</a:t>
                      </a: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86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≤ 20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</a:t>
                      </a: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Цифры, буквы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**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/>
                        <a:t>GS</a:t>
                      </a:r>
                      <a:endParaRPr lang="ru-RU" sz="1400" b="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Серийный или порядковый номер упаковки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678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240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≤ 30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</a:t>
                      </a: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Цифры, буквы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**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dirty="0"/>
                        <a:t>GS</a:t>
                      </a: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Дополнительный идентификатор, присваиваемый производителем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66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330</a:t>
                      </a:r>
                      <a:r>
                        <a:rPr lang="en-US" sz="1400" b="1" i="0" dirty="0">
                          <a:solidFill>
                            <a:srgbClr val="9A57CD"/>
                          </a:solidFill>
                        </a:rPr>
                        <a:t>n</a:t>
                      </a:r>
                      <a:endParaRPr lang="ru-RU" sz="1400" b="1" i="0" dirty="0">
                        <a:solidFill>
                          <a:srgbClr val="9A57C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Масса брутто (для транспортно-логистической единицы), кг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519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335</a:t>
                      </a:r>
                      <a:r>
                        <a:rPr lang="en-US" sz="1400" b="1" i="0" dirty="0">
                          <a:solidFill>
                            <a:srgbClr val="9A57CD"/>
                          </a:solidFill>
                        </a:rPr>
                        <a:t>n</a:t>
                      </a:r>
                      <a:endParaRPr lang="ru-RU" sz="1400" b="1" i="0" dirty="0">
                        <a:solidFill>
                          <a:srgbClr val="9A57C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Объём в упаковке (для транспортно-логистической единицы), л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557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≤ 8 </a:t>
                      </a:r>
                      <a:r>
                        <a:rPr lang="ru-RU" sz="1400" b="1" i="0" dirty="0">
                          <a:solidFill>
                            <a:srgbClr val="43A350"/>
                          </a:solidFill>
                        </a:rPr>
                        <a:t>*</a:t>
                      </a:r>
                      <a:endParaRPr lang="ru-RU" sz="1400" b="1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en-US" sz="1400" b="0" i="0" dirty="0"/>
                        <a:t>GS</a:t>
                      </a:r>
                      <a:endParaRPr lang="ru-RU" sz="1400" b="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Количество единиц товара, вложенного в транспортную упаковку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337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414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endParaRPr lang="ru-RU" sz="1400" b="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/>
                        <a:t>GLN </a:t>
                      </a:r>
                      <a:r>
                        <a:rPr lang="ru-RU" sz="1400" b="1" i="0" dirty="0"/>
                        <a:t>места нахождения (адреса)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183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422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/>
                        <a:t>Цифры</a:t>
                      </a:r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1400"/>
                        </a:lnSpc>
                      </a:pPr>
                      <a:r>
                        <a:rPr lang="en-US" sz="1400" b="0" i="0" dirty="0"/>
                        <a:t>GS</a:t>
                      </a:r>
                      <a:endParaRPr lang="ru-RU" sz="1400" b="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ts val="1400"/>
                        </a:lnSpc>
                      </a:pPr>
                      <a:r>
                        <a:rPr lang="ru-RU" sz="1400" i="0" dirty="0"/>
                        <a:t>Страна</a:t>
                      </a:r>
                      <a:r>
                        <a:rPr lang="ru-RU" sz="1400" i="0" baseline="0" dirty="0"/>
                        <a:t> происхождения (цифровой код</a:t>
                      </a:r>
                      <a:r>
                        <a:rPr lang="en-US" sz="1400" i="0" baseline="0" dirty="0"/>
                        <a:t> </a:t>
                      </a:r>
                      <a:r>
                        <a:rPr lang="ru-RU" sz="1400" i="0" baseline="0" dirty="0"/>
                        <a:t>по </a:t>
                      </a:r>
                      <a:r>
                        <a:rPr lang="en-US" sz="1400" i="0" baseline="0" dirty="0"/>
                        <a:t>ISO 3166</a:t>
                      </a:r>
                      <a:r>
                        <a:rPr lang="ru-RU" sz="1400" i="0" baseline="0" dirty="0"/>
                        <a:t>)</a:t>
                      </a:r>
                      <a:endParaRPr lang="ru-RU" sz="1400" i="0" dirty="0"/>
                    </a:p>
                  </a:txBody>
                  <a:tcPr>
                    <a:lnL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A3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00702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6327570-7840-6F49-F069-F1AF72AEF55D}"/>
              </a:ext>
            </a:extLst>
          </p:cNvPr>
          <p:cNvSpPr txBox="1">
            <a:spLocks/>
          </p:cNvSpPr>
          <p:nvPr/>
        </p:nvSpPr>
        <p:spPr>
          <a:xfrm>
            <a:off x="391197" y="5512504"/>
            <a:ext cx="11409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43A350"/>
                </a:solidFill>
              </a:rPr>
              <a:t>*</a:t>
            </a:r>
            <a:r>
              <a:rPr lang="ru-RU" sz="1200" i="1" dirty="0">
                <a:latin typeface="+mj-lt"/>
              </a:rPr>
              <a:t> </a:t>
            </a:r>
            <a:r>
              <a:rPr lang="en-US" sz="1200" i="1" dirty="0">
                <a:latin typeface="+mj-lt"/>
              </a:rPr>
              <a:t>–</a:t>
            </a:r>
            <a:r>
              <a:rPr lang="ru-RU" sz="1200" i="1" dirty="0">
                <a:latin typeface="+mj-lt"/>
              </a:rPr>
              <a:t> при формировании штрих-кода используется завершающий символ-разделитель </a:t>
            </a:r>
            <a:r>
              <a:rPr lang="en" sz="1200" i="1" dirty="0">
                <a:latin typeface="+mj-lt"/>
              </a:rPr>
              <a:t>GS (ASCII 29); </a:t>
            </a:r>
            <a:r>
              <a:rPr lang="ru-RU" sz="1200" b="1" i="1" dirty="0">
                <a:latin typeface="+mj-lt"/>
              </a:rPr>
              <a:t>при передаче КИТУ в ГИС «Электронный знак» символ не применяется</a:t>
            </a:r>
            <a:r>
              <a:rPr lang="en" sz="1200" i="1" dirty="0">
                <a:latin typeface="+mj-lt"/>
              </a:rPr>
              <a:t>;</a:t>
            </a:r>
            <a:endParaRPr lang="ru-RU" sz="1200" i="1" dirty="0">
              <a:latin typeface="+mj-lt"/>
            </a:endParaRPr>
          </a:p>
          <a:p>
            <a:r>
              <a:rPr lang="en-US" sz="1200" b="1" dirty="0">
                <a:solidFill>
                  <a:srgbClr val="43A350"/>
                </a:solidFill>
                <a:cs typeface="Calibri Light" panose="020F0302020204030204" pitchFamily="34" charset="0"/>
              </a:rPr>
              <a:t>*</a:t>
            </a:r>
            <a:r>
              <a:rPr lang="ru-RU" sz="1200" b="1" dirty="0">
                <a:solidFill>
                  <a:srgbClr val="43A350"/>
                </a:solidFill>
                <a:cs typeface="Calibri Light" panose="020F0302020204030204" pitchFamily="34" charset="0"/>
              </a:rPr>
              <a:t>*</a:t>
            </a:r>
            <a:r>
              <a:rPr lang="ru-RU" sz="1200" i="1" dirty="0">
                <a:latin typeface="+mj-lt"/>
                <a:cs typeface="Calibri Light" panose="020F0302020204030204" pitchFamily="34" charset="0"/>
              </a:rPr>
              <a:t> – рекомендуется использовать цифры;</a:t>
            </a:r>
          </a:p>
          <a:p>
            <a:r>
              <a:rPr lang="en-US" sz="1200" b="1" dirty="0">
                <a:solidFill>
                  <a:srgbClr val="9A57CD"/>
                </a:solidFill>
                <a:cs typeface="Calibri Light" panose="020F0302020204030204" pitchFamily="34" charset="0"/>
              </a:rPr>
              <a:t>n</a:t>
            </a:r>
            <a:r>
              <a:rPr lang="ru-RU" sz="1200" i="1" dirty="0">
                <a:latin typeface="+mj-lt"/>
                <a:cs typeface="Calibri Light" panose="020F0302020204030204" pitchFamily="34" charset="0"/>
              </a:rPr>
              <a:t> – число знаков после запятой, рекомендуется использовать 3. Например, вес 34,5 кг может быть закодирован как </a:t>
            </a:r>
            <a:r>
              <a:rPr lang="ru-RU" sz="1200" b="1" dirty="0">
                <a:solidFill>
                  <a:srgbClr val="43A350"/>
                </a:solidFill>
                <a:latin typeface="+mj-lt"/>
                <a:cs typeface="Calibri Light" panose="020F0302020204030204" pitchFamily="34" charset="0"/>
              </a:rPr>
              <a:t>330</a:t>
            </a:r>
            <a:r>
              <a:rPr lang="ru-RU" sz="1200" b="1" dirty="0">
                <a:solidFill>
                  <a:srgbClr val="7030A0"/>
                </a:solidFill>
                <a:latin typeface="+mj-lt"/>
                <a:cs typeface="Calibri Light" panose="020F0302020204030204" pitchFamily="34" charset="0"/>
              </a:rPr>
              <a:t>3</a:t>
            </a:r>
            <a:r>
              <a:rPr lang="ru-RU" sz="1200" dirty="0">
                <a:latin typeface="+mj-lt"/>
                <a:cs typeface="Calibri Light" panose="020F0302020204030204" pitchFamily="34" charset="0"/>
              </a:rPr>
              <a:t>034500.</a:t>
            </a:r>
            <a:endParaRPr lang="en-US" sz="1200" dirty="0">
              <a:latin typeface="+mj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75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7200840A-3B69-4F1B-B368-1B26EC9B9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182036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6000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spc="-100" dirty="0">
                <a:latin typeface="+mn-lt"/>
              </a:rPr>
              <a:t>Примеры КИТУ и штрих-кодов</a:t>
            </a:r>
            <a:r>
              <a:rPr lang="en-US" sz="3200" b="1" spc="-100" dirty="0">
                <a:latin typeface="+mn-lt"/>
              </a:rPr>
              <a:t> </a:t>
            </a:r>
            <a:r>
              <a:rPr lang="ru-RU" sz="3200" b="1" spc="-100" dirty="0">
                <a:latin typeface="+mn-lt"/>
              </a:rPr>
              <a:t>транспортных упаковок</a:t>
            </a:r>
            <a:endParaRPr lang="ru-RU" sz="3200" b="1" spc="-100" dirty="0">
              <a:solidFill>
                <a:srgbClr val="43A350"/>
              </a:solidFill>
              <a:latin typeface="+mn-lt"/>
            </a:endParaRPr>
          </a:p>
        </p:txBody>
      </p: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8</a:t>
            </a:fld>
            <a:endParaRPr lang="ru-RU" sz="1600" dirty="0">
              <a:latin typeface="+mj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C263EC-CBAE-43D2-8B8B-78FD66D5FEA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0" y="3923421"/>
            <a:ext cx="4469532" cy="6515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ECC3D69-DA1F-49A8-A174-CBB45E03C2D3}"/>
              </a:ext>
            </a:extLst>
          </p:cNvPr>
          <p:cNvSpPr txBox="1"/>
          <p:nvPr/>
        </p:nvSpPr>
        <p:spPr>
          <a:xfrm>
            <a:off x="992162" y="4931565"/>
            <a:ext cx="164034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04810093011694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220622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aphicFrame>
        <p:nvGraphicFramePr>
          <p:cNvPr id="5" name="Таблица 8">
            <a:extLst>
              <a:ext uri="{FF2B5EF4-FFF2-40B4-BE49-F238E27FC236}">
                <a16:creationId xmlns:a16="http://schemas.microsoft.com/office/drawing/2014/main" id="{1B3B2976-2511-4177-B4A0-036EA2C1B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910834"/>
              </p:ext>
            </p:extLst>
          </p:nvPr>
        </p:nvGraphicFramePr>
        <p:xfrm>
          <a:off x="340467" y="989152"/>
          <a:ext cx="11520000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0000">
                  <a:extLst>
                    <a:ext uri="{9D8B030D-6E8A-4147-A177-3AD203B41FA5}">
                      <a16:colId xmlns:a16="http://schemas.microsoft.com/office/drawing/2014/main" val="1548528710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10395395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rgbClr val="43A350"/>
                          </a:solidFill>
                        </a:rPr>
                        <a:t>Однородная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упаковка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solidFill>
                            <a:srgbClr val="43A350"/>
                          </a:solidFill>
                        </a:rPr>
                        <a:t>Неоднородная (сборная)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упаковка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749971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/>
                        <a:t>Последовательность символов для передачи сведений о коде агрегации КИТУ в систему маркировки: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66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02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04810093011694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37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6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11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220622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1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21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1</a:t>
                      </a:r>
                      <a:r>
                        <a:rPr lang="ru-RU" sz="1400" dirty="0">
                          <a:latin typeface="+mj-lt"/>
                        </a:rPr>
                        <a:t> </a:t>
                      </a:r>
                    </a:p>
                    <a:p>
                      <a:pPr algn="l"/>
                      <a:r>
                        <a:rPr lang="ru-RU" sz="1400" b="0" dirty="0">
                          <a:latin typeface="+mj-lt"/>
                        </a:rPr>
                        <a:t>длина строки </a:t>
                      </a:r>
                      <a:r>
                        <a:rPr lang="ru-RU" sz="1400" b="1" dirty="0">
                          <a:latin typeface="+mj-lt"/>
                        </a:rPr>
                        <a:t>34</a:t>
                      </a:r>
                      <a:r>
                        <a:rPr lang="ru-RU" sz="1400" b="0" dirty="0">
                          <a:latin typeface="+mj-lt"/>
                        </a:rPr>
                        <a:t> знака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414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4810093900004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13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220621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37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228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21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длина строки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знаков</a:t>
                      </a:r>
                      <a:endParaRPr lang="ru-RU" sz="1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60309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Последовательность символов для формирования штрих-кода при преобразовании </a:t>
                      </a:r>
                      <a:r>
                        <a:rPr lang="ru-RU" sz="1600" b="0" i="0" dirty="0"/>
                        <a:t>КИТУ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78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sng" dirty="0">
                          <a:solidFill>
                            <a:srgbClr val="0070C0"/>
                          </a:solidFill>
                          <a:latin typeface="Consolas" panose="020B0609020204030204" pitchFamily="49" charset="0"/>
                        </a:rPr>
                        <a:t>FNC1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02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04810093011694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37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6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11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220622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10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1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21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длина строки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36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знаков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без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FNC1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u="sng" dirty="0">
                          <a:solidFill>
                            <a:srgbClr val="0070C0"/>
                          </a:solidFill>
                          <a:latin typeface="Consolas" panose="020B0609020204030204" pitchFamily="49" charset="0"/>
                        </a:rPr>
                        <a:t>FNC1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414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4810093900004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13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220621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37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228</a:t>
                      </a:r>
                      <a:r>
                        <a:rPr lang="ru-RU" b="1" dirty="0">
                          <a:solidFill>
                            <a:srgbClr val="43A350"/>
                          </a:solidFill>
                          <a:latin typeface="Consolas" panose="020B0609020204030204" pitchFamily="49" charset="0"/>
                        </a:rPr>
                        <a:t>21</a:t>
                      </a:r>
                      <a:r>
                        <a:rPr lang="ru-RU" dirty="0">
                          <a:latin typeface="Consolas" panose="020B0609020204030204" pitchFamily="49" charset="0"/>
                        </a:rPr>
                        <a:t>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длина строки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знаков (без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FNC1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04637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ru-RU" sz="1600" b="0" i="0" dirty="0"/>
                        <a:t>Варианты использования</a:t>
                      </a:r>
                      <a:r>
                        <a:rPr lang="en-US" sz="1600" b="0" i="0" dirty="0"/>
                        <a:t> </a:t>
                      </a:r>
                      <a:r>
                        <a:rPr lang="ru-RU" sz="1600" b="0" i="0" dirty="0"/>
                        <a:t>форматов штрих-кода </a:t>
                      </a:r>
                      <a:r>
                        <a:rPr lang="en-US" sz="1600" b="0" i="0" dirty="0"/>
                        <a:t>(</a:t>
                      </a:r>
                      <a:r>
                        <a:rPr lang="ru-RU" sz="1600" b="0" i="0" dirty="0"/>
                        <a:t>символик штрихового кодирования </a:t>
                      </a:r>
                      <a:r>
                        <a:rPr lang="en-US" sz="1600" b="0" i="0" dirty="0"/>
                        <a:t>GS1)</a:t>
                      </a:r>
                      <a:r>
                        <a:rPr lang="ru-RU" sz="1600" b="0" i="0" dirty="0"/>
                        <a:t> </a:t>
                      </a:r>
                      <a:r>
                        <a:rPr lang="ru-RU" sz="1600" b="1" i="1" dirty="0"/>
                        <a:t>транспортной упаковки</a:t>
                      </a:r>
                      <a:r>
                        <a:rPr lang="ru-RU" sz="1600" b="0" i="0" dirty="0"/>
                        <a:t>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58166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D11F807-B86F-4613-A933-5334A7754DD3}"/>
              </a:ext>
            </a:extLst>
          </p:cNvPr>
          <p:cNvSpPr txBox="1"/>
          <p:nvPr/>
        </p:nvSpPr>
        <p:spPr>
          <a:xfrm>
            <a:off x="6757650" y="4932000"/>
            <a:ext cx="16403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(414)4810093900004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(13)220621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(37)228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(21)1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CBBBAB-2F75-4620-A8A4-798EF1C43FAB}"/>
              </a:ext>
            </a:extLst>
          </p:cNvPr>
          <p:cNvSpPr txBox="1"/>
          <p:nvPr/>
        </p:nvSpPr>
        <p:spPr>
          <a:xfrm>
            <a:off x="322209" y="3507912"/>
            <a:ext cx="183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43A350"/>
                </a:solidFill>
              </a:rPr>
              <a:t>GS1-128</a:t>
            </a:r>
            <a:endParaRPr lang="ru-RU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1C0122-D3FB-4E67-A190-B44F6545C326}"/>
              </a:ext>
            </a:extLst>
          </p:cNvPr>
          <p:cNvSpPr txBox="1"/>
          <p:nvPr/>
        </p:nvSpPr>
        <p:spPr>
          <a:xfrm>
            <a:off x="6091338" y="3506407"/>
            <a:ext cx="183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43A350"/>
                </a:solidFill>
              </a:rPr>
              <a:t>GS1-128</a:t>
            </a:r>
            <a:endParaRPr lang="ru-RU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A08B51-6869-4C08-9B98-64AD99780F3B}"/>
              </a:ext>
            </a:extLst>
          </p:cNvPr>
          <p:cNvSpPr txBox="1"/>
          <p:nvPr/>
        </p:nvSpPr>
        <p:spPr>
          <a:xfrm>
            <a:off x="322209" y="4574827"/>
            <a:ext cx="183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43A350"/>
                </a:solidFill>
              </a:rPr>
              <a:t>GS1</a:t>
            </a:r>
            <a:r>
              <a:rPr lang="ru-RU" b="1" dirty="0">
                <a:solidFill>
                  <a:srgbClr val="43A350"/>
                </a:solidFill>
              </a:rPr>
              <a:t> </a:t>
            </a:r>
            <a:r>
              <a:rPr lang="en-US" b="1" dirty="0" err="1">
                <a:solidFill>
                  <a:srgbClr val="43A350"/>
                </a:solidFill>
              </a:rPr>
              <a:t>DataMatrix</a:t>
            </a:r>
            <a:endParaRPr lang="ru-RU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5C82E3-E6A1-4E84-ADB5-5481E00BC2FF}"/>
              </a:ext>
            </a:extLst>
          </p:cNvPr>
          <p:cNvSpPr txBox="1"/>
          <p:nvPr/>
        </p:nvSpPr>
        <p:spPr>
          <a:xfrm>
            <a:off x="6091338" y="4574827"/>
            <a:ext cx="183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43A350"/>
                </a:solidFill>
              </a:rPr>
              <a:t>GS1</a:t>
            </a:r>
            <a:r>
              <a:rPr lang="ru-RU" b="1" dirty="0">
                <a:solidFill>
                  <a:srgbClr val="43A350"/>
                </a:solidFill>
              </a:rPr>
              <a:t> </a:t>
            </a:r>
            <a:r>
              <a:rPr lang="en-US" b="1" dirty="0" err="1">
                <a:solidFill>
                  <a:srgbClr val="43A350"/>
                </a:solidFill>
              </a:rPr>
              <a:t>DataMatrix</a:t>
            </a:r>
            <a:endParaRPr lang="ru-RU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B6632C-323F-477B-2A73-587B3EE7257F}"/>
              </a:ext>
            </a:extLst>
          </p:cNvPr>
          <p:cNvSpPr txBox="1"/>
          <p:nvPr/>
        </p:nvSpPr>
        <p:spPr>
          <a:xfrm>
            <a:off x="2446313" y="4932000"/>
            <a:ext cx="288174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GTIN 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товара, вложенного в упаковку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количество единиц товара в упаковке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дата производства (изготовления)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номер партии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порядковый номер упаковки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E7A458-53CA-2027-A415-C05D2FFEB6F0}"/>
              </a:ext>
            </a:extLst>
          </p:cNvPr>
          <p:cNvSpPr txBox="1"/>
          <p:nvPr/>
        </p:nvSpPr>
        <p:spPr>
          <a:xfrm>
            <a:off x="8202728" y="4932269"/>
            <a:ext cx="34473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GLN 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места комплектации и хранения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дата упаковывания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общее количество единиц товара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в упаковках</a:t>
            </a:r>
          </a:p>
          <a:p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- порядковый номер упаковки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FBE4EE-210D-0B0C-27EA-524A9C2B012C}"/>
              </a:ext>
            </a:extLst>
          </p:cNvPr>
          <p:cNvSpPr txBox="1">
            <a:spLocks/>
          </p:cNvSpPr>
          <p:nvPr/>
        </p:nvSpPr>
        <p:spPr>
          <a:xfrm>
            <a:off x="1924889" y="6061024"/>
            <a:ext cx="934470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rgbClr val="43A35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02</a:t>
            </a:r>
            <a:r>
              <a:rPr lang="ru-RU" sz="1300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en-US" sz="1300" b="1" dirty="0">
                <a:solidFill>
                  <a:srgbClr val="43A35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10</a:t>
            </a:r>
            <a:r>
              <a:rPr lang="ru-RU" sz="1300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en-US" sz="1300" b="1" dirty="0">
                <a:solidFill>
                  <a:srgbClr val="43A35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11</a:t>
            </a:r>
            <a:r>
              <a:rPr lang="ru-RU" sz="1300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en-US" sz="1300" b="1" dirty="0">
                <a:solidFill>
                  <a:srgbClr val="43A35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21</a:t>
            </a:r>
            <a:r>
              <a:rPr lang="ru-RU" sz="1300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en-US" sz="1300" b="1" dirty="0">
                <a:solidFill>
                  <a:srgbClr val="43A35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37</a:t>
            </a:r>
            <a:r>
              <a:rPr lang="ru-RU" sz="1300" dirty="0">
                <a:latin typeface="+mj-lt"/>
                <a:cs typeface="Calibri Light" panose="020F0302020204030204" pitchFamily="34" charset="0"/>
              </a:rPr>
              <a:t>, </a:t>
            </a:r>
            <a:r>
              <a:rPr lang="en-US" sz="1300" b="1" dirty="0">
                <a:solidFill>
                  <a:srgbClr val="43A35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414</a:t>
            </a:r>
            <a:r>
              <a:rPr lang="ru-RU" sz="1300" i="1" dirty="0">
                <a:latin typeface="+mj-lt"/>
                <a:cs typeface="Calibri Light" panose="020F0302020204030204" pitchFamily="34" charset="0"/>
              </a:rPr>
              <a:t> – идентификаторы применения AI;</a:t>
            </a:r>
          </a:p>
          <a:p>
            <a:r>
              <a:rPr lang="en-US" sz="1300" b="1" u="sng" dirty="0">
                <a:solidFill>
                  <a:srgbClr val="0070C0"/>
                </a:solidFill>
                <a:latin typeface="Consolas" panose="020B0609020204030204" pitchFamily="49" charset="0"/>
                <a:cs typeface="Calibri Light" panose="020F0302020204030204" pitchFamily="34" charset="0"/>
              </a:rPr>
              <a:t>FNC1</a:t>
            </a:r>
            <a:r>
              <a:rPr lang="ru-RU" sz="1300" i="1" dirty="0">
                <a:latin typeface="+mj-lt"/>
                <a:cs typeface="Calibri Light" panose="020F0302020204030204" pitchFamily="34" charset="0"/>
              </a:rPr>
              <a:t> – специальный управляющий функциональный символ </a:t>
            </a:r>
            <a:r>
              <a:rPr lang="ru-RU" sz="1300" b="1" i="1" dirty="0">
                <a:latin typeface="+mj-lt"/>
                <a:cs typeface="Calibri Light" panose="020F0302020204030204" pitchFamily="34" charset="0"/>
              </a:rPr>
              <a:t>«</a:t>
            </a:r>
            <a:r>
              <a:rPr lang="ru-RU" sz="1300" b="1" i="1" dirty="0" err="1">
                <a:latin typeface="+mj-lt"/>
                <a:cs typeface="Calibri Light" panose="020F0302020204030204" pitchFamily="34" charset="0"/>
              </a:rPr>
              <a:t>Function</a:t>
            </a:r>
            <a:r>
              <a:rPr lang="ru-RU" sz="1300" b="1" i="1" dirty="0">
                <a:latin typeface="+mj-lt"/>
                <a:cs typeface="Calibri Light" panose="020F0302020204030204" pitchFamily="34" charset="0"/>
              </a:rPr>
              <a:t> 1 Symbol </a:t>
            </a:r>
            <a:r>
              <a:rPr lang="ru-RU" sz="1300" b="1" i="1" dirty="0" err="1">
                <a:latin typeface="+mj-lt"/>
                <a:cs typeface="Calibri Light" panose="020F0302020204030204" pitchFamily="34" charset="0"/>
              </a:rPr>
              <a:t>Character</a:t>
            </a:r>
            <a:r>
              <a:rPr lang="ru-RU" sz="1300" b="1" i="1" dirty="0">
                <a:latin typeface="+mj-lt"/>
                <a:cs typeface="Calibri Light" panose="020F0302020204030204" pitchFamily="34" charset="0"/>
              </a:rPr>
              <a:t>»</a:t>
            </a:r>
            <a:r>
              <a:rPr lang="ru-RU" sz="1300" i="1" dirty="0">
                <a:latin typeface="+mj-lt"/>
                <a:cs typeface="Calibri Light" panose="020F0302020204030204" pitchFamily="34" charset="0"/>
              </a:rPr>
              <a:t> (код ASCII 232), признак символики GS1;</a:t>
            </a:r>
          </a:p>
        </p:txBody>
      </p:sp>
      <p:pic>
        <p:nvPicPr>
          <p:cNvPr id="7" name="Рисунок 6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786C8BF-1251-81AD-A78E-DF8DE53A0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400" y="5002061"/>
            <a:ext cx="537415" cy="537415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6F3AE7A-6706-64F2-0D0C-246A197DBF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75" y="5002061"/>
            <a:ext cx="537415" cy="537415"/>
          </a:xfrm>
          <a:prstGeom prst="rect">
            <a:avLst/>
          </a:prstGeom>
        </p:spPr>
      </p:pic>
      <p:pic>
        <p:nvPicPr>
          <p:cNvPr id="27" name="Рисунок 26" descr="Изображение выглядит как снимок экрана, линия, текст, типограф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041275F-F430-E7D9-DC9D-717C0842AA1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00" y="3921268"/>
            <a:ext cx="3447361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42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DB4F40-D236-2DFA-728A-4CBED8444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datamark.by/wp-content/uploads/2020/02/Logo_datamark.png">
            <a:extLst>
              <a:ext uri="{FF2B5EF4-FFF2-40B4-BE49-F238E27FC236}">
                <a16:creationId xmlns:a16="http://schemas.microsoft.com/office/drawing/2014/main" id="{4F607717-5664-39C1-7979-A1BCE0215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" y="6182036"/>
            <a:ext cx="121824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8E8B9189-5637-2263-BF12-2BD43A3A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245698"/>
            <a:ext cx="11520000" cy="540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Общие требования к выполнению операций агрегирования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BC6DAC0-8581-707D-05A3-E48520FF585A}"/>
              </a:ext>
            </a:extLst>
          </p:cNvPr>
          <p:cNvCxnSpPr>
            <a:cxnSpLocks/>
          </p:cNvCxnSpPr>
          <p:nvPr/>
        </p:nvCxnSpPr>
        <p:spPr>
          <a:xfrm flipV="1">
            <a:off x="432112" y="798167"/>
            <a:ext cx="11759888" cy="1"/>
          </a:xfrm>
          <a:prstGeom prst="line">
            <a:avLst/>
          </a:prstGeom>
          <a:ln w="38100">
            <a:solidFill>
              <a:srgbClr val="43A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0">
            <a:extLst>
              <a:ext uri="{FF2B5EF4-FFF2-40B4-BE49-F238E27FC236}">
                <a16:creationId xmlns:a16="http://schemas.microsoft.com/office/drawing/2014/main" id="{E3978A80-A33D-6D76-FBDC-95C9B764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4475" y="6283849"/>
            <a:ext cx="771525" cy="338400"/>
          </a:xfrm>
        </p:spPr>
        <p:txBody>
          <a:bodyPr/>
          <a:lstStyle/>
          <a:p>
            <a:fld id="{465C84DB-F4CA-4815-9D2D-96DA493C1458}" type="slidenum">
              <a:rPr lang="ru-RU" sz="1600" smtClean="0">
                <a:latin typeface="+mj-lt"/>
              </a:rPr>
              <a:t>9</a:t>
            </a:fld>
            <a:endParaRPr lang="ru-RU" sz="16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E5D274-17AE-8356-FC9A-F6C0B5349AFC}"/>
              </a:ext>
            </a:extLst>
          </p:cNvPr>
          <p:cNvSpPr txBox="1"/>
          <p:nvPr/>
        </p:nvSpPr>
        <p:spPr>
          <a:xfrm>
            <a:off x="335999" y="951338"/>
            <a:ext cx="5760001" cy="314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Участник оборота товаров</a:t>
            </a:r>
            <a:b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самостоятельно определяет: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Тип используемой упаковки:</a:t>
            </a:r>
            <a:b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+mj-lt"/>
              </a:rPr>
              <a:t>короб, ящик, поддон, паллета и т.д</a:t>
            </a:r>
            <a:r>
              <a:rPr lang="ru-RU" sz="1600" dirty="0">
                <a:latin typeface="+mj-lt"/>
                <a:cs typeface="Times New Roman" panose="02020603050405020304" pitchFamily="18" charset="0"/>
              </a:rPr>
              <a:t>.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Размер (объём, вместимость) упаковки;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Степень однородности упаковки;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Структуру и число уровней вложенности;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Формат используемого </a:t>
            </a:r>
            <a:r>
              <a:rPr lang="ru-RU" dirty="0">
                <a:cs typeface="Times New Roman" panose="02020603050405020304" pitchFamily="18" charset="0"/>
              </a:rPr>
              <a:t>КИТУ:</a:t>
            </a:r>
          </a:p>
          <a:p>
            <a:pPr marL="742950" lvl="1" indent="-285750"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КМ</a:t>
            </a:r>
            <a:r>
              <a:rPr lang="ru-RU" sz="1600" b="1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 групповой упаковки / набора товаров;</a:t>
            </a:r>
          </a:p>
          <a:p>
            <a:pPr marL="742950" lvl="1" indent="-285750"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SSCC</a:t>
            </a:r>
            <a:r>
              <a:rPr lang="ru-RU" sz="1600" b="1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(только для агрегатов верхнего уровня)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Clr>
                <a:srgbClr val="43A35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код идентификации иного формата</a:t>
            </a:r>
            <a:r>
              <a:rPr lang="ru-RU" sz="1600" b="1" baseline="30000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9E6A1-4B5B-7E3F-4A09-3C208AF49147}"/>
              </a:ext>
            </a:extLst>
          </p:cNvPr>
          <p:cNvSpPr txBox="1"/>
          <p:nvPr/>
        </p:nvSpPr>
        <p:spPr>
          <a:xfrm>
            <a:off x="6095999" y="951338"/>
            <a:ext cx="5760001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400"/>
              </a:spcBef>
              <a:buClr>
                <a:srgbClr val="43A350"/>
              </a:buClr>
            </a:pPr>
            <a:r>
              <a:rPr lang="ru-RU" sz="2000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Условия выполнения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операций агрегирования</a:t>
            </a:r>
            <a:b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в системе маркировки:</a:t>
            </a:r>
            <a:endParaRPr lang="ru-RU" sz="2000" b="1" dirty="0">
              <a:solidFill>
                <a:srgbClr val="43A3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cs typeface="Times New Roman" panose="02020603050405020304" pitchFamily="18" charset="0"/>
              </a:rPr>
              <a:t>КИТУ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должны быть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заказаны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зарегистрированы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в системе маркировки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перед началом агрегирования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Все вложенные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товары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должны быть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одной группы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(допускается агрегировать товары с разными </a:t>
            </a:r>
            <a:r>
              <a:rPr lang="en-US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GTIN</a:t>
            </a:r>
            <a:r>
              <a:rPr lang="ru-RU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ru-RU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но относящиеся к одной товарной группе)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 одну упаковку могут быть включены как КМ белорусского образца, так и КМ образца стран ЕАЭС;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Коды маркировки (КМ) товаров должны иметь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одинаковый статус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состояние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Товар должен быть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промаркирован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находиться в обороте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spcBef>
                <a:spcPts val="3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Упаковки низшего уровня </a:t>
            </a:r>
            <a:r>
              <a:rPr lang="ru-RU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не должны быть «пустыми»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т.е. должны содержать КМ товаров либо КИТУ иных упаковок </a:t>
            </a:r>
            <a:r>
              <a:rPr lang="ru-RU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(агрегаты нижестоящего уровня вложенности)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14C017-CFEE-F2FB-80E0-CACCA0740994}"/>
              </a:ext>
            </a:extLst>
          </p:cNvPr>
          <p:cNvSpPr txBox="1">
            <a:spLocks/>
          </p:cNvSpPr>
          <p:nvPr/>
        </p:nvSpPr>
        <p:spPr>
          <a:xfrm>
            <a:off x="335998" y="4016174"/>
            <a:ext cx="576000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cs typeface="Calibri Light" panose="020F0302020204030204" pitchFamily="34" charset="0"/>
              </a:rPr>
              <a:t>*</a:t>
            </a:r>
            <a:r>
              <a:rPr lang="ru-RU" sz="1300" i="1" dirty="0">
                <a:latin typeface="+mj-lt"/>
                <a:cs typeface="Calibri Light" panose="020F0302020204030204" pitchFamily="34" charset="0"/>
              </a:rPr>
              <a:t> – заказывается в системе маркировки, генерирует Оператор;</a:t>
            </a:r>
          </a:p>
          <a:p>
            <a:r>
              <a:rPr lang="ru-RU" sz="1300" b="1" dirty="0">
                <a:solidFill>
                  <a:srgbClr val="43A350"/>
                </a:solidFill>
                <a:cs typeface="Calibri Light" panose="020F0302020204030204" pitchFamily="34" charset="0"/>
              </a:rPr>
              <a:t>**</a:t>
            </a:r>
            <a:r>
              <a:rPr lang="ru-RU" sz="1300" i="1" dirty="0">
                <a:latin typeface="+mj-lt"/>
                <a:cs typeface="Calibri Light" panose="020F0302020204030204" pitchFamily="34" charset="0"/>
              </a:rPr>
              <a:t> – формируется участником оборота самостоятельно</a:t>
            </a:r>
            <a:br>
              <a:rPr lang="ru-RU" sz="1300" i="1" dirty="0">
                <a:latin typeface="+mj-lt"/>
                <a:cs typeface="Calibri Light" panose="020F0302020204030204" pitchFamily="34" charset="0"/>
              </a:rPr>
            </a:br>
            <a:r>
              <a:rPr lang="ru-RU" sz="1300" i="1" dirty="0">
                <a:latin typeface="+mj-lt"/>
                <a:cs typeface="Calibri Light" panose="020F0302020204030204" pitchFamily="34" charset="0"/>
              </a:rPr>
              <a:t>и регистрируется им в системе маркировки.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DA5723-F98A-17A9-1255-CD88DD5E419D}"/>
              </a:ext>
            </a:extLst>
          </p:cNvPr>
          <p:cNvSpPr txBox="1"/>
          <p:nvPr/>
        </p:nvSpPr>
        <p:spPr>
          <a:xfrm>
            <a:off x="335997" y="4674838"/>
            <a:ext cx="57600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43A350"/>
              </a:buClr>
            </a:pPr>
            <a:r>
              <a:rPr lang="ru-RU" sz="2000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Ограничения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на объём агрегирования:</a:t>
            </a:r>
            <a:endParaRPr lang="ru-RU" sz="2000" dirty="0">
              <a:solidFill>
                <a:srgbClr val="43A35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не более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 уровней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вложенности</a:t>
            </a:r>
          </a:p>
          <a:p>
            <a:pPr marL="285750" indent="-285750">
              <a:spcBef>
                <a:spcPts val="600"/>
              </a:spcBef>
              <a:buClr>
                <a:srgbClr val="43A350"/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суммарно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не более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100 000 единиц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маркированного товара </a:t>
            </a:r>
            <a:r>
              <a:rPr lang="ru-RU" b="1" dirty="0">
                <a:solidFill>
                  <a:srgbClr val="43A3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 всё дерево агрегации.</a:t>
            </a:r>
            <a:endParaRPr lang="ru-RU" b="1" i="1" dirty="0">
              <a:solidFill>
                <a:srgbClr val="43A35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9386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9013</TotalTime>
  <Words>1520</Words>
  <Application>Microsoft Office PowerPoint</Application>
  <PresentationFormat>Широкоэкранный</PresentationFormat>
  <Paragraphs>247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Consolas</vt:lpstr>
      <vt:lpstr>Times New Roman</vt:lpstr>
      <vt:lpstr>Wingdings</vt:lpstr>
      <vt:lpstr>Системный шрифт, обычный</vt:lpstr>
      <vt:lpstr>Тема Office</vt:lpstr>
      <vt:lpstr>ГИС «Электронный знак»</vt:lpstr>
      <vt:lpstr>АГРЕГИРОВАНИЕ МАРКИРОВАННЫХ ТОВАРОВ</vt:lpstr>
      <vt:lpstr>Типы упаковок (агрегатов)</vt:lpstr>
      <vt:lpstr>Агрегирование маркированных товаров. Уровень 1</vt:lpstr>
      <vt:lpstr>Агрегирование упаковок. Уровень 2</vt:lpstr>
      <vt:lpstr>Общие рекомендации по формированию КИТУ и штрих-кодов</vt:lpstr>
      <vt:lpstr>Идентификаторы применения GS1 (Application Identifier, AI)</vt:lpstr>
      <vt:lpstr>Примеры КИТУ и штрих-кодов транспортных упаковок</vt:lpstr>
      <vt:lpstr>Общие требования к выполнению операций агрегирования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Валерий Матоха</dc:creator>
  <cp:lastModifiedBy>bbvuser</cp:lastModifiedBy>
  <cp:revision>703</cp:revision>
  <cp:lastPrinted>2026-04-07T10:27:47Z</cp:lastPrinted>
  <dcterms:created xsi:type="dcterms:W3CDTF">2022-09-30T17:21:54Z</dcterms:created>
  <dcterms:modified xsi:type="dcterms:W3CDTF">2026-08-21T05:35:34Z</dcterms:modified>
</cp:coreProperties>
</file>